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7" r:id="rId3"/>
  </p:sldMasterIdLst>
  <p:notesMasterIdLst>
    <p:notesMasterId r:id="rId5"/>
  </p:notesMasterIdLst>
  <p:handoutMasterIdLst>
    <p:handoutMasterId r:id="rId27"/>
  </p:handoutMasterIdLst>
  <p:sldIdLst>
    <p:sldId id="409" r:id="rId4"/>
    <p:sldId id="510" r:id="rId6"/>
    <p:sldId id="469" r:id="rId7"/>
    <p:sldId id="410" r:id="rId8"/>
    <p:sldId id="411" r:id="rId9"/>
    <p:sldId id="497" r:id="rId10"/>
    <p:sldId id="514" r:id="rId11"/>
    <p:sldId id="498" r:id="rId12"/>
    <p:sldId id="499" r:id="rId13"/>
    <p:sldId id="413" r:id="rId14"/>
    <p:sldId id="500" r:id="rId15"/>
    <p:sldId id="501" r:id="rId16"/>
    <p:sldId id="502" r:id="rId17"/>
    <p:sldId id="418" r:id="rId18"/>
    <p:sldId id="503" r:id="rId19"/>
    <p:sldId id="505" r:id="rId20"/>
    <p:sldId id="506" r:id="rId21"/>
    <p:sldId id="422" r:id="rId22"/>
    <p:sldId id="507" r:id="rId23"/>
    <p:sldId id="508" r:id="rId24"/>
    <p:sldId id="509" r:id="rId25"/>
    <p:sldId id="429" r:id="rId26"/>
  </p:sldIdLst>
  <p:sldSz cx="12192000" cy="6858000"/>
  <p:notesSz cx="6858000" cy="9144000"/>
  <p:custDataLst>
    <p:tags r:id="rId3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7368"/>
    <a:srgbClr val="435B68"/>
    <a:srgbClr val="006666"/>
    <a:srgbClr val="FFFFFF"/>
    <a:srgbClr val="524D49"/>
    <a:srgbClr val="FD8E01"/>
    <a:srgbClr val="FFE5AD"/>
    <a:srgbClr val="FFDA82"/>
    <a:srgbClr val="FEC63F"/>
    <a:srgbClr val="E9A5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8497" autoAdjust="0"/>
  </p:normalViewPr>
  <p:slideViewPr>
    <p:cSldViewPr snapToGrid="0">
      <p:cViewPr>
        <p:scale>
          <a:sx n="80" d="100"/>
          <a:sy n="80" d="100"/>
        </p:scale>
        <p:origin x="-1824" y="-858"/>
      </p:cViewPr>
      <p:guideLst>
        <p:guide orient="horz" pos="2384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1" Type="http://schemas.openxmlformats.org/officeDocument/2006/relationships/tags" Target="tags/tag24.xml"/><Relationship Id="rId30" Type="http://schemas.openxmlformats.org/officeDocument/2006/relationships/tableStyles" Target="tableStyles.xml"/><Relationship Id="rId3" Type="http://schemas.openxmlformats.org/officeDocument/2006/relationships/slideMaster" Target="slideMasters/slideMaster2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handoutMaster" Target="handoutMasters/handoutMaster1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字魂36号-正文宋楷" panose="00000500000000000000" charset="-122"/>
              <a:ea typeface="字魂36号-正文宋楷" panose="00000500000000000000" charset="-122"/>
              <a:cs typeface="字魂36号-正文宋楷" panose="00000500000000000000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cs typeface="字魂36号-正文宋楷" panose="00000500000000000000" charset="-122"/>
              </a:rPr>
            </a:fld>
            <a:endParaRPr lang="zh-CN" altLang="en-US">
              <a:cs typeface="字魂36号-正文宋楷" panose="00000500000000000000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字魂36号-正文宋楷" panose="00000500000000000000" charset="-122"/>
              <a:ea typeface="字魂36号-正文宋楷" panose="00000500000000000000" charset="-122"/>
              <a:cs typeface="字魂36号-正文宋楷" panose="00000500000000000000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cs typeface="字魂36号-正文宋楷" panose="00000500000000000000" charset="-122"/>
              </a:rPr>
            </a:fld>
            <a:endParaRPr lang="zh-CN" altLang="en-US">
              <a:cs typeface="字魂36号-正文宋楷" panose="00000500000000000000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字魂36号-正文宋楷" panose="00000500000000000000" charset="-122"/>
                <a:ea typeface="字魂36号-正文宋楷" panose="00000500000000000000" charset="-122"/>
                <a:cs typeface="字魂36号-正文宋楷" panose="00000500000000000000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字魂36号-正文宋楷" panose="00000500000000000000" charset="-122"/>
                <a:ea typeface="字魂36号-正文宋楷" panose="00000500000000000000" charset="-122"/>
                <a:cs typeface="字魂36号-正文宋楷" panose="00000500000000000000" charset="-122"/>
              </a:defRPr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字魂36号-正文宋楷" panose="00000500000000000000" charset="-122"/>
                <a:ea typeface="字魂36号-正文宋楷" panose="00000500000000000000" charset="-122"/>
                <a:cs typeface="字魂36号-正文宋楷" panose="00000500000000000000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字魂36号-正文宋楷" panose="00000500000000000000" charset="-122"/>
                <a:ea typeface="字魂36号-正文宋楷" panose="00000500000000000000" charset="-122"/>
                <a:cs typeface="字魂36号-正文宋楷" panose="00000500000000000000" charset="-122"/>
              </a:defRPr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字魂36号-正文宋楷" panose="00000500000000000000" charset="-122"/>
        <a:ea typeface="字魂36号-正文宋楷" panose="00000500000000000000" charset="-122"/>
        <a:cs typeface="字魂36号-正文宋楷" panose="00000500000000000000" charset="-12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字魂36号-正文宋楷" panose="00000500000000000000" charset="-122"/>
        <a:ea typeface="字魂36号-正文宋楷" panose="00000500000000000000" charset="-122"/>
        <a:cs typeface="字魂36号-正文宋楷" panose="00000500000000000000" charset="-122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字魂36号-正文宋楷" panose="00000500000000000000" charset="-122"/>
        <a:ea typeface="字魂36号-正文宋楷" panose="00000500000000000000" charset="-122"/>
        <a:cs typeface="字魂36号-正文宋楷" panose="00000500000000000000" charset="-122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字魂36号-正文宋楷" panose="00000500000000000000" charset="-122"/>
        <a:ea typeface="字魂36号-正文宋楷" panose="00000500000000000000" charset="-122"/>
        <a:cs typeface="字魂36号-正文宋楷" panose="00000500000000000000" charset="-122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字魂36号-正文宋楷" panose="00000500000000000000" charset="-122"/>
        <a:ea typeface="字魂36号-正文宋楷" panose="00000500000000000000" charset="-122"/>
        <a:cs typeface="字魂36号-正文宋楷" panose="00000500000000000000" charset="-122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/>
          <p:nvPr>
            <p:ph type="sldImg" idx="2"/>
          </p:nvPr>
        </p:nvSpPr>
        <p:spPr/>
      </p:sp>
      <p:sp>
        <p:nvSpPr>
          <p:cNvPr id="3" name="Text Placeholder 2"/>
          <p:cNvSpPr/>
          <p:nvPr>
            <p:ph type="body" idx="3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模板来自于：第一</a:t>
            </a:r>
            <a:r>
              <a:rPr lang="en-US" altLang="zh-CN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https://www.1ppt.com/</a:t>
            </a:r>
            <a:endParaRPr lang="zh-CN" altLang="en-US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Tm="2000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Tm="2000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Tm="2000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Tm="2000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Tm="2000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Tm="2000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9864171" y="13938"/>
            <a:ext cx="432049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00" dirty="0"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下载</a:t>
            </a:r>
            <a:r>
              <a:rPr lang="zh-CN" altLang="en-US" sz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http://www.1ppt.com/xiazai/</a:t>
            </a:r>
            <a:endParaRPr lang="en-US" altLang="zh-CN" sz="1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advTm="2000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Tm="2000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tags" Target="../tags/tag1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4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9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ransition advTm="2000">
    <p:wedge/>
  </p:transition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8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8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8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80604020202020204" pitchFamily="34" charset="0"/>
        <a:buChar char="●"/>
        <a:tabLst>
          <a:tab pos="1610360" algn="l"/>
          <a:tab pos="1610360" algn="l"/>
          <a:tab pos="1610360" algn="l"/>
          <a:tab pos="1610360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8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8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8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8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8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80604020202020204" pitchFamily="34" charset="0"/>
          <a:ea typeface="微软雅黑" panose="020B0503020204020204" pitchFamily="34" charset="-122"/>
          <a:cs typeface="+mn-cs"/>
        </a:defRPr>
      </a:lvl5pPr>
      <a:lvl6pPr marL="25152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4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6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8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8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10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2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8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8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8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8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8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8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8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8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8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1.xml"/><Relationship Id="rId1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图形"/>
          <p:cNvGrpSpPr/>
          <p:nvPr/>
        </p:nvGrpSpPr>
        <p:grpSpPr>
          <a:xfrm>
            <a:off x="9312912" y="335916"/>
            <a:ext cx="2584449" cy="443865"/>
            <a:chOff x="238" y="427"/>
            <a:chExt cx="4070" cy="699"/>
          </a:xfrm>
        </p:grpSpPr>
        <p:sp>
          <p:nvSpPr>
            <p:cNvPr id="35" name="图形"/>
            <p:cNvSpPr/>
            <p:nvPr/>
          </p:nvSpPr>
          <p:spPr>
            <a:xfrm>
              <a:off x="238" y="427"/>
              <a:ext cx="699" cy="699"/>
            </a:xfrm>
            <a:prstGeom prst="ellipse">
              <a:avLst/>
            </a:prstGeom>
            <a:solidFill>
              <a:srgbClr val="EC73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rPr>
                <a:t>C</a:t>
              </a:r>
              <a:endParaRPr lang="en-US" altLang="zh-CN" sz="2000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  <p:sp>
          <p:nvSpPr>
            <p:cNvPr id="36" name="图形"/>
            <p:cNvSpPr txBox="1"/>
            <p:nvPr/>
          </p:nvSpPr>
          <p:spPr>
            <a:xfrm>
              <a:off x="937" y="511"/>
              <a:ext cx="3371" cy="5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rPr>
                <a:t>OMPANY LOGO</a:t>
              </a:r>
              <a:endPara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</p:grpSp>
      <p:sp>
        <p:nvSpPr>
          <p:cNvPr id="18" name="图形"/>
          <p:cNvSpPr/>
          <p:nvPr/>
        </p:nvSpPr>
        <p:spPr>
          <a:xfrm flipV="1">
            <a:off x="10003155" y="4259582"/>
            <a:ext cx="2434591" cy="2894965"/>
          </a:xfrm>
          <a:custGeom>
            <a:avLst/>
            <a:gdLst>
              <a:gd name="connsiteX0" fmla="*/ 0 w 4530"/>
              <a:gd name="connsiteY0" fmla="*/ 0 h 5369"/>
              <a:gd name="connsiteX1" fmla="*/ 4484 w 4530"/>
              <a:gd name="connsiteY1" fmla="*/ 0 h 5369"/>
              <a:gd name="connsiteX2" fmla="*/ 4484 w 4530"/>
              <a:gd name="connsiteY2" fmla="*/ 4937 h 5369"/>
              <a:gd name="connsiteX3" fmla="*/ 4530 w 4530"/>
              <a:gd name="connsiteY3" fmla="*/ 5369 h 5369"/>
              <a:gd name="connsiteX4" fmla="*/ 3904 w 4530"/>
              <a:gd name="connsiteY4" fmla="*/ 4873 h 5369"/>
              <a:gd name="connsiteX5" fmla="*/ 3325 w 4530"/>
              <a:gd name="connsiteY5" fmla="*/ 4240 h 5369"/>
              <a:gd name="connsiteX6" fmla="*/ 2767 w 4530"/>
              <a:gd name="connsiteY6" fmla="*/ 2286 h 5369"/>
              <a:gd name="connsiteX7" fmla="*/ 1315 w 4530"/>
              <a:gd name="connsiteY7" fmla="*/ 1217 h 5369"/>
              <a:gd name="connsiteX8" fmla="*/ 0 w 4530"/>
              <a:gd name="connsiteY8" fmla="*/ 0 h 5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33" h="5270">
                <a:moveTo>
                  <a:pt x="0" y="0"/>
                </a:moveTo>
                <a:lnTo>
                  <a:pt x="4433" y="0"/>
                </a:lnTo>
                <a:lnTo>
                  <a:pt x="4433" y="5270"/>
                </a:lnTo>
                <a:lnTo>
                  <a:pt x="3892" y="4841"/>
                </a:lnTo>
                <a:cubicBezTo>
                  <a:pt x="3741" y="4614"/>
                  <a:pt x="3431" y="4382"/>
                  <a:pt x="3313" y="4208"/>
                </a:cubicBezTo>
                <a:cubicBezTo>
                  <a:pt x="3258" y="3998"/>
                  <a:pt x="3311" y="2688"/>
                  <a:pt x="2755" y="2254"/>
                </a:cubicBezTo>
                <a:cubicBezTo>
                  <a:pt x="2174" y="1685"/>
                  <a:pt x="1796" y="1779"/>
                  <a:pt x="1303" y="1185"/>
                </a:cubicBezTo>
                <a:cubicBezTo>
                  <a:pt x="730" y="575"/>
                  <a:pt x="407" y="1080"/>
                  <a:pt x="7" y="20"/>
                </a:cubicBezTo>
                <a:lnTo>
                  <a:pt x="0" y="0"/>
                </a:lnTo>
                <a:close/>
              </a:path>
            </a:pathLst>
          </a:custGeom>
          <a:solidFill>
            <a:srgbClr val="EC7368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</p:txBody>
      </p:sp>
      <p:sp>
        <p:nvSpPr>
          <p:cNvPr id="19" name="图形"/>
          <p:cNvSpPr/>
          <p:nvPr/>
        </p:nvSpPr>
        <p:spPr>
          <a:xfrm flipH="1">
            <a:off x="-231775" y="-234950"/>
            <a:ext cx="3409315" cy="3118485"/>
          </a:xfrm>
          <a:custGeom>
            <a:avLst/>
            <a:gdLst>
              <a:gd name="connsiteX0" fmla="*/ 0 w 4530"/>
              <a:gd name="connsiteY0" fmla="*/ 0 h 5369"/>
              <a:gd name="connsiteX1" fmla="*/ 4484 w 4530"/>
              <a:gd name="connsiteY1" fmla="*/ 0 h 5369"/>
              <a:gd name="connsiteX2" fmla="*/ 4484 w 4530"/>
              <a:gd name="connsiteY2" fmla="*/ 4937 h 5369"/>
              <a:gd name="connsiteX3" fmla="*/ 4530 w 4530"/>
              <a:gd name="connsiteY3" fmla="*/ 5369 h 5369"/>
              <a:gd name="connsiteX4" fmla="*/ 3904 w 4530"/>
              <a:gd name="connsiteY4" fmla="*/ 4873 h 5369"/>
              <a:gd name="connsiteX5" fmla="*/ 3325 w 4530"/>
              <a:gd name="connsiteY5" fmla="*/ 4240 h 5369"/>
              <a:gd name="connsiteX6" fmla="*/ 2767 w 4530"/>
              <a:gd name="connsiteY6" fmla="*/ 2286 h 5369"/>
              <a:gd name="connsiteX7" fmla="*/ 1315 w 4530"/>
              <a:gd name="connsiteY7" fmla="*/ 1217 h 5369"/>
              <a:gd name="connsiteX8" fmla="*/ 0 w 4530"/>
              <a:gd name="connsiteY8" fmla="*/ 0 h 5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33" h="5270">
                <a:moveTo>
                  <a:pt x="0" y="0"/>
                </a:moveTo>
                <a:lnTo>
                  <a:pt x="4433" y="0"/>
                </a:lnTo>
                <a:lnTo>
                  <a:pt x="4433" y="5270"/>
                </a:lnTo>
                <a:lnTo>
                  <a:pt x="3892" y="4841"/>
                </a:lnTo>
                <a:cubicBezTo>
                  <a:pt x="3741" y="4614"/>
                  <a:pt x="3431" y="4382"/>
                  <a:pt x="3313" y="4208"/>
                </a:cubicBezTo>
                <a:cubicBezTo>
                  <a:pt x="3258" y="3998"/>
                  <a:pt x="3311" y="2688"/>
                  <a:pt x="2755" y="2254"/>
                </a:cubicBezTo>
                <a:cubicBezTo>
                  <a:pt x="2174" y="1685"/>
                  <a:pt x="1796" y="1779"/>
                  <a:pt x="1303" y="1185"/>
                </a:cubicBezTo>
                <a:cubicBezTo>
                  <a:pt x="730" y="575"/>
                  <a:pt x="407" y="1080"/>
                  <a:pt x="7" y="20"/>
                </a:cubicBezTo>
                <a:lnTo>
                  <a:pt x="0" y="0"/>
                </a:lnTo>
                <a:close/>
              </a:path>
            </a:pathLst>
          </a:custGeom>
          <a:solidFill>
            <a:srgbClr val="435B68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</p:txBody>
      </p:sp>
      <p:grpSp>
        <p:nvGrpSpPr>
          <p:cNvPr id="23" name="图形"/>
          <p:cNvGrpSpPr/>
          <p:nvPr/>
        </p:nvGrpSpPr>
        <p:grpSpPr>
          <a:xfrm>
            <a:off x="10340975" y="4903470"/>
            <a:ext cx="744220" cy="744220"/>
            <a:chOff x="1620" y="2475"/>
            <a:chExt cx="1172" cy="1172"/>
          </a:xfrm>
        </p:grpSpPr>
        <p:sp>
          <p:nvSpPr>
            <p:cNvPr id="20" name="图形"/>
            <p:cNvSpPr/>
            <p:nvPr/>
          </p:nvSpPr>
          <p:spPr>
            <a:xfrm>
              <a:off x="1788" y="2643"/>
              <a:ext cx="836" cy="836"/>
            </a:xfrm>
            <a:prstGeom prst="ellipse">
              <a:avLst/>
            </a:prstGeom>
            <a:solidFill>
              <a:srgbClr val="EC73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  <p:sp>
          <p:nvSpPr>
            <p:cNvPr id="21" name="图形"/>
            <p:cNvSpPr/>
            <p:nvPr/>
          </p:nvSpPr>
          <p:spPr>
            <a:xfrm>
              <a:off x="1620" y="2475"/>
              <a:ext cx="1172" cy="1172"/>
            </a:xfrm>
            <a:prstGeom prst="ellipse">
              <a:avLst/>
            </a:prstGeom>
            <a:noFill/>
            <a:ln>
              <a:gradFill>
                <a:gsLst>
                  <a:gs pos="0">
                    <a:srgbClr val="EC7368"/>
                  </a:gs>
                  <a:gs pos="100000">
                    <a:srgbClr val="EC7368">
                      <a:alpha val="0"/>
                    </a:srgb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</p:grpSp>
      <p:grpSp>
        <p:nvGrpSpPr>
          <p:cNvPr id="24" name="图形"/>
          <p:cNvGrpSpPr/>
          <p:nvPr/>
        </p:nvGrpSpPr>
        <p:grpSpPr>
          <a:xfrm>
            <a:off x="852171" y="4903470"/>
            <a:ext cx="744220" cy="744220"/>
            <a:chOff x="1620" y="2475"/>
            <a:chExt cx="1172" cy="1172"/>
          </a:xfrm>
        </p:grpSpPr>
        <p:sp>
          <p:nvSpPr>
            <p:cNvPr id="25" name="图形"/>
            <p:cNvSpPr/>
            <p:nvPr/>
          </p:nvSpPr>
          <p:spPr>
            <a:xfrm>
              <a:off x="1788" y="2643"/>
              <a:ext cx="836" cy="836"/>
            </a:xfrm>
            <a:prstGeom prst="ellipse">
              <a:avLst/>
            </a:prstGeom>
            <a:solidFill>
              <a:srgbClr val="435B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  <p:sp>
          <p:nvSpPr>
            <p:cNvPr id="26" name="图形"/>
            <p:cNvSpPr/>
            <p:nvPr/>
          </p:nvSpPr>
          <p:spPr>
            <a:xfrm>
              <a:off x="1620" y="2475"/>
              <a:ext cx="1172" cy="1172"/>
            </a:xfrm>
            <a:prstGeom prst="ellipse">
              <a:avLst/>
            </a:prstGeom>
            <a:noFill/>
            <a:ln>
              <a:gradFill>
                <a:gsLst>
                  <a:gs pos="0">
                    <a:srgbClr val="435B68"/>
                  </a:gs>
                  <a:gs pos="100000">
                    <a:srgbClr val="435B68">
                      <a:alpha val="0"/>
                    </a:srgbClr>
                  </a:gs>
                </a:gsLst>
                <a:lin ang="135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</p:grpSp>
      <p:grpSp>
        <p:nvGrpSpPr>
          <p:cNvPr id="27" name="图形"/>
          <p:cNvGrpSpPr/>
          <p:nvPr/>
        </p:nvGrpSpPr>
        <p:grpSpPr>
          <a:xfrm>
            <a:off x="1489711" y="1494792"/>
            <a:ext cx="404495" cy="404495"/>
            <a:chOff x="1620" y="2475"/>
            <a:chExt cx="1172" cy="1172"/>
          </a:xfrm>
        </p:grpSpPr>
        <p:sp>
          <p:nvSpPr>
            <p:cNvPr id="28" name="图形"/>
            <p:cNvSpPr/>
            <p:nvPr/>
          </p:nvSpPr>
          <p:spPr>
            <a:xfrm>
              <a:off x="1788" y="2643"/>
              <a:ext cx="836" cy="836"/>
            </a:xfrm>
            <a:prstGeom prst="ellipse">
              <a:avLst/>
            </a:prstGeom>
            <a:solidFill>
              <a:srgbClr val="EC73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  <p:sp>
          <p:nvSpPr>
            <p:cNvPr id="29" name="图形"/>
            <p:cNvSpPr/>
            <p:nvPr/>
          </p:nvSpPr>
          <p:spPr>
            <a:xfrm>
              <a:off x="1620" y="2475"/>
              <a:ext cx="1172" cy="1172"/>
            </a:xfrm>
            <a:prstGeom prst="ellipse">
              <a:avLst/>
            </a:prstGeom>
            <a:noFill/>
            <a:ln>
              <a:gradFill>
                <a:gsLst>
                  <a:gs pos="0">
                    <a:srgbClr val="EC7368"/>
                  </a:gs>
                  <a:gs pos="100000">
                    <a:srgbClr val="EC7368">
                      <a:alpha val="0"/>
                    </a:srgbClr>
                  </a:gs>
                </a:gsLst>
                <a:lin ang="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</p:grpSp>
      <p:grpSp>
        <p:nvGrpSpPr>
          <p:cNvPr id="32" name="图形"/>
          <p:cNvGrpSpPr/>
          <p:nvPr/>
        </p:nvGrpSpPr>
        <p:grpSpPr>
          <a:xfrm>
            <a:off x="10605771" y="2352677"/>
            <a:ext cx="404495" cy="404495"/>
            <a:chOff x="1620" y="2475"/>
            <a:chExt cx="1172" cy="1172"/>
          </a:xfrm>
        </p:grpSpPr>
        <p:sp>
          <p:nvSpPr>
            <p:cNvPr id="33" name="图形"/>
            <p:cNvSpPr/>
            <p:nvPr/>
          </p:nvSpPr>
          <p:spPr>
            <a:xfrm>
              <a:off x="1788" y="2643"/>
              <a:ext cx="836" cy="836"/>
            </a:xfrm>
            <a:prstGeom prst="ellipse">
              <a:avLst/>
            </a:prstGeom>
            <a:solidFill>
              <a:srgbClr val="435B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  <p:sp>
          <p:nvSpPr>
            <p:cNvPr id="34" name="图形"/>
            <p:cNvSpPr/>
            <p:nvPr/>
          </p:nvSpPr>
          <p:spPr>
            <a:xfrm>
              <a:off x="1620" y="2475"/>
              <a:ext cx="1172" cy="1172"/>
            </a:xfrm>
            <a:prstGeom prst="ellipse">
              <a:avLst/>
            </a:prstGeom>
            <a:noFill/>
            <a:ln>
              <a:gradFill>
                <a:gsLst>
                  <a:gs pos="0">
                    <a:srgbClr val="435B68"/>
                  </a:gs>
                  <a:gs pos="100000">
                    <a:srgbClr val="435B68">
                      <a:alpha val="0"/>
                    </a:srgbClr>
                  </a:gs>
                </a:gsLst>
                <a:lin ang="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</p:grpSp>
      <p:sp>
        <p:nvSpPr>
          <p:cNvPr id="3" name="图形"/>
          <p:cNvSpPr txBox="1"/>
          <p:nvPr/>
        </p:nvSpPr>
        <p:spPr>
          <a:xfrm>
            <a:off x="958850" y="1964055"/>
            <a:ext cx="855154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000">
                <a:solidFill>
                  <a:schemeClr val="accent6">
                    <a:lumMod val="75000"/>
                  </a:schemeClr>
                </a:solidFill>
                <a:latin typeface="Times New Roman"/>
                <a:ea typeface="宋体" charset="0"/>
                <a:cs typeface="字魂36号-正文宋楷" panose="00000500000000000000" charset="-122"/>
                <a:sym typeface="Times New Roman"/>
              </a:rPr>
              <a:t>定时器相关的系统调用及其硬件实现</a:t>
            </a:r>
            <a:endParaRPr lang="zh-CN" altLang="en-US" sz="4000">
              <a:solidFill>
                <a:schemeClr val="accent6">
                  <a:lumMod val="75000"/>
                </a:schemeClr>
              </a:solidFill>
              <a:latin typeface="Times New Roman"/>
              <a:ea typeface="宋体" charset="0"/>
              <a:cs typeface="字魂36号-正文宋楷" panose="00000500000000000000" charset="-122"/>
              <a:sym typeface="Times New Roman"/>
            </a:endParaRPr>
          </a:p>
        </p:txBody>
      </p:sp>
      <p:sp>
        <p:nvSpPr>
          <p:cNvPr id="77" name="图形"/>
          <p:cNvSpPr txBox="1"/>
          <p:nvPr/>
        </p:nvSpPr>
        <p:spPr>
          <a:xfrm>
            <a:off x="1894205" y="2980055"/>
            <a:ext cx="646366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400" noProof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Times New Roman"/>
                <a:ea typeface="腾讯体 W7"/>
                <a:cs typeface="+mn-ea"/>
                <a:sym typeface="Times New Roman"/>
              </a:rPr>
              <a:t>System Calls </a:t>
            </a:r>
            <a:r>
              <a:rPr lang="en-US" altLang="zh-CN" sz="2400" noProof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Times New Roman"/>
                <a:ea typeface="腾讯体 W7"/>
                <a:cs typeface="+mn-ea"/>
                <a:sym typeface="Times New Roman"/>
              </a:rPr>
              <a:t>and Hardware Implementation</a:t>
            </a:r>
            <a:endParaRPr lang="en-US" altLang="zh-CN" sz="2400" noProof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Times New Roman"/>
              <a:ea typeface="腾讯体 W7"/>
              <a:cs typeface="+mn-ea"/>
              <a:sym typeface="Times New Roman"/>
            </a:endParaRPr>
          </a:p>
          <a:p>
            <a:pPr algn="ctr">
              <a:lnSpc>
                <a:spcPct val="150000"/>
              </a:lnSpc>
            </a:pPr>
            <a:r>
              <a:rPr lang="en-US" altLang="zh-CN" sz="2400" noProof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Times New Roman"/>
                <a:ea typeface="腾讯体 W7"/>
                <a:cs typeface="+mn-ea"/>
                <a:sym typeface="Times New Roman"/>
              </a:rPr>
              <a:t>Related to Timers </a:t>
            </a:r>
            <a:endParaRPr lang="en-US" altLang="zh-CN" sz="2400" noProof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Times New Roman"/>
              <a:ea typeface="腾讯体 W7"/>
              <a:cs typeface="+mn-ea"/>
              <a:sym typeface="Times New Roman"/>
            </a:endParaRPr>
          </a:p>
        </p:txBody>
      </p:sp>
      <p:sp>
        <p:nvSpPr>
          <p:cNvPr id="46" name="图形"/>
          <p:cNvSpPr txBox="1"/>
          <p:nvPr/>
        </p:nvSpPr>
        <p:spPr>
          <a:xfrm>
            <a:off x="3815715" y="4611370"/>
            <a:ext cx="283781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chemeClr val="accent6"/>
                </a:solidFill>
                <a:latin typeface="Times New Roman"/>
                <a:ea typeface="腾讯体 W7"/>
                <a:cs typeface="字魂36号-正文宋楷" panose="00000500000000000000" charset="-122"/>
                <a:sym typeface="Times New Roman"/>
              </a:rPr>
              <a:t>主讲人</a:t>
            </a:r>
            <a:r>
              <a:rPr lang="zh-CN" altLang="en-US" sz="2000" dirty="0" smtClean="0">
                <a:solidFill>
                  <a:schemeClr val="accent6"/>
                </a:solidFill>
                <a:latin typeface="Times New Roman"/>
                <a:ea typeface="腾讯体 W7"/>
                <a:cs typeface="字魂36号-正文宋楷" panose="00000500000000000000" charset="-122"/>
                <a:sym typeface="Times New Roman"/>
              </a:rPr>
              <a:t>：周杰</a:t>
            </a:r>
            <a:endParaRPr lang="zh-CN" altLang="en-US" sz="2000" dirty="0" smtClean="0">
              <a:solidFill>
                <a:schemeClr val="accent6"/>
              </a:solidFill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>
        <p:wipe/>
      </p:transition>
    </mc:Choice>
    <mc:Fallback>
      <p:transition spd="slow" advTm="2000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0"/>
                            </p:stCondLst>
                            <p:childTnLst>
                              <p:par>
                                <p:cTn id="5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9000"/>
                            </p:stCondLst>
                            <p:childTnLst>
                              <p:par>
                                <p:cTn id="6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1000"/>
                            </p:stCondLst>
                            <p:childTnLst>
                              <p:par>
                                <p:cTn id="8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19" grpId="0" animBg="1"/>
      <p:bldP spid="19" grpId="1" animBg="1"/>
      <p:bldP spid="3" grpId="0"/>
      <p:bldP spid="3" grpId="1"/>
      <p:bldP spid="77" grpId="0"/>
      <p:bldP spid="77" grpId="1"/>
      <p:bldP spid="46" grpId="0"/>
      <p:bldP spid="46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图形"/>
          <p:cNvSpPr/>
          <p:nvPr/>
        </p:nvSpPr>
        <p:spPr>
          <a:xfrm>
            <a:off x="1518286" y="1922147"/>
            <a:ext cx="3061335" cy="3061335"/>
          </a:xfrm>
          <a:prstGeom prst="ellipse">
            <a:avLst/>
          </a:prstGeom>
          <a:solidFill>
            <a:srgbClr val="EC73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500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rPr>
              <a:t>02</a:t>
            </a:r>
            <a:endParaRPr lang="en-US" altLang="zh-CN" sz="11500"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</p:txBody>
      </p:sp>
      <p:sp>
        <p:nvSpPr>
          <p:cNvPr id="5" name="图形"/>
          <p:cNvSpPr/>
          <p:nvPr/>
        </p:nvSpPr>
        <p:spPr>
          <a:xfrm flipH="1" flipV="1">
            <a:off x="1022668" y="1426528"/>
            <a:ext cx="4052571" cy="4052570"/>
          </a:xfrm>
          <a:prstGeom prst="arc">
            <a:avLst>
              <a:gd name="adj1" fmla="val 18287343"/>
              <a:gd name="adj2" fmla="val 3121155"/>
            </a:avLst>
          </a:prstGeom>
          <a:ln w="12700">
            <a:solidFill>
              <a:srgbClr val="435B68"/>
            </a:solidFill>
            <a:headEnd type="oval"/>
            <a:tailEnd type="oval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</p:txBody>
      </p:sp>
      <p:sp>
        <p:nvSpPr>
          <p:cNvPr id="3" name="图形"/>
          <p:cNvSpPr/>
          <p:nvPr/>
        </p:nvSpPr>
        <p:spPr>
          <a:xfrm flipV="1">
            <a:off x="1149668" y="1553528"/>
            <a:ext cx="4052571" cy="4052570"/>
          </a:xfrm>
          <a:prstGeom prst="arc">
            <a:avLst>
              <a:gd name="adj1" fmla="val 18287343"/>
              <a:gd name="adj2" fmla="val 3121155"/>
            </a:avLst>
          </a:prstGeom>
          <a:ln w="12700">
            <a:solidFill>
              <a:srgbClr val="435B68"/>
            </a:solidFill>
            <a:headEnd type="oval"/>
            <a:tailEnd type="oval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</p:txBody>
      </p:sp>
      <p:sp>
        <p:nvSpPr>
          <p:cNvPr id="42" name="图形"/>
          <p:cNvSpPr txBox="1"/>
          <p:nvPr/>
        </p:nvSpPr>
        <p:spPr>
          <a:xfrm>
            <a:off x="5850891" y="3175001"/>
            <a:ext cx="5272405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ea typeface="腾讯体 W7"/>
                <a:cs typeface="字魂36号-正文宋楷" panose="00000500000000000000" charset="-122"/>
                <a:sym typeface="Times New Roman"/>
              </a:rPr>
              <a:t>低精度动态定时器</a:t>
            </a:r>
            <a:endParaRPr lang="zh-CN" altLang="en-US" sz="4400">
              <a:solidFill>
                <a:schemeClr val="tx1">
                  <a:lumMod val="75000"/>
                  <a:lumOff val="25000"/>
                </a:schemeClr>
              </a:solidFill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  <a:p>
            <a:pPr algn="dist"/>
            <a:endParaRPr lang="zh-CN" altLang="en-US" sz="4400">
              <a:solidFill>
                <a:schemeClr val="tx1">
                  <a:lumMod val="75000"/>
                  <a:lumOff val="25000"/>
                </a:schemeClr>
              </a:solidFill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</p:txBody>
      </p:sp>
      <p:sp>
        <p:nvSpPr>
          <p:cNvPr id="77" name="图形"/>
          <p:cNvSpPr txBox="1"/>
          <p:nvPr/>
        </p:nvSpPr>
        <p:spPr>
          <a:xfrm>
            <a:off x="5850890" y="4215765"/>
            <a:ext cx="52717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800">
                <a:solidFill>
                  <a:schemeClr val="tx1">
                    <a:lumMod val="65000"/>
                    <a:lumOff val="35000"/>
                  </a:schemeClr>
                </a:solidFill>
                <a:latin typeface="Times New Roman"/>
                <a:ea typeface="腾讯体 W7"/>
                <a:cs typeface="字魂36号-正文宋楷" panose="00000500000000000000" charset="-122"/>
                <a:sym typeface="Times New Roman"/>
              </a:rPr>
              <a:t>Low-Resolution Dynamic Timer</a:t>
            </a:r>
            <a:endParaRPr lang="zh-CN" altLang="en-US" sz="280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</p:txBody>
      </p:sp>
      <p:grpSp>
        <p:nvGrpSpPr>
          <p:cNvPr id="8" name="图形"/>
          <p:cNvGrpSpPr/>
          <p:nvPr/>
        </p:nvGrpSpPr>
        <p:grpSpPr>
          <a:xfrm>
            <a:off x="5850892" y="2045337"/>
            <a:ext cx="3024505" cy="948055"/>
            <a:chOff x="9031" y="2801"/>
            <a:chExt cx="4763" cy="1493"/>
          </a:xfrm>
        </p:grpSpPr>
        <p:sp>
          <p:nvSpPr>
            <p:cNvPr id="7" name="图形"/>
            <p:cNvSpPr/>
            <p:nvPr/>
          </p:nvSpPr>
          <p:spPr>
            <a:xfrm>
              <a:off x="9031" y="3847"/>
              <a:ext cx="4763" cy="447"/>
            </a:xfrm>
            <a:prstGeom prst="roundRect">
              <a:avLst>
                <a:gd name="adj" fmla="val 50000"/>
              </a:avLst>
            </a:prstGeom>
            <a:solidFill>
              <a:srgbClr val="435B68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  <p:sp>
          <p:nvSpPr>
            <p:cNvPr id="6" name="图形"/>
            <p:cNvSpPr txBox="1"/>
            <p:nvPr/>
          </p:nvSpPr>
          <p:spPr>
            <a:xfrm>
              <a:off x="9214" y="2801"/>
              <a:ext cx="4396" cy="14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5400">
                  <a:solidFill>
                    <a:srgbClr val="EC736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rPr>
                <a:t>Part 02</a:t>
              </a:r>
              <a:endParaRPr lang="en-US" altLang="zh-CN" sz="5400">
                <a:solidFill>
                  <a:srgbClr val="EC73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</p:grpSp>
      <p:grpSp>
        <p:nvGrpSpPr>
          <p:cNvPr id="37" name="图形"/>
          <p:cNvGrpSpPr/>
          <p:nvPr/>
        </p:nvGrpSpPr>
        <p:grpSpPr>
          <a:xfrm>
            <a:off x="9312912" y="335916"/>
            <a:ext cx="2584449" cy="443865"/>
            <a:chOff x="238" y="427"/>
            <a:chExt cx="4070" cy="699"/>
          </a:xfrm>
        </p:grpSpPr>
        <p:sp>
          <p:nvSpPr>
            <p:cNvPr id="35" name="图形"/>
            <p:cNvSpPr/>
            <p:nvPr/>
          </p:nvSpPr>
          <p:spPr>
            <a:xfrm>
              <a:off x="238" y="427"/>
              <a:ext cx="699" cy="699"/>
            </a:xfrm>
            <a:prstGeom prst="ellipse">
              <a:avLst/>
            </a:prstGeom>
            <a:solidFill>
              <a:srgbClr val="EC73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rPr>
                <a:t>C</a:t>
              </a:r>
              <a:endParaRPr lang="en-US" altLang="zh-CN" sz="2000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  <p:sp>
          <p:nvSpPr>
            <p:cNvPr id="36" name="图形"/>
            <p:cNvSpPr txBox="1"/>
            <p:nvPr/>
          </p:nvSpPr>
          <p:spPr>
            <a:xfrm>
              <a:off x="937" y="511"/>
              <a:ext cx="3371" cy="5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rPr>
                <a:t>OMPANY LOGO</a:t>
              </a:r>
              <a:endPara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</p:grpSp>
      <p:grpSp>
        <p:nvGrpSpPr>
          <p:cNvPr id="27" name="图形"/>
          <p:cNvGrpSpPr/>
          <p:nvPr/>
        </p:nvGrpSpPr>
        <p:grpSpPr>
          <a:xfrm>
            <a:off x="437517" y="351157"/>
            <a:ext cx="404495" cy="404495"/>
            <a:chOff x="1620" y="2475"/>
            <a:chExt cx="1172" cy="1172"/>
          </a:xfrm>
        </p:grpSpPr>
        <p:sp>
          <p:nvSpPr>
            <p:cNvPr id="28" name="图形"/>
            <p:cNvSpPr/>
            <p:nvPr/>
          </p:nvSpPr>
          <p:spPr>
            <a:xfrm>
              <a:off x="1788" y="2643"/>
              <a:ext cx="836" cy="836"/>
            </a:xfrm>
            <a:prstGeom prst="ellipse">
              <a:avLst/>
            </a:prstGeom>
            <a:solidFill>
              <a:srgbClr val="EC73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  <p:sp>
          <p:nvSpPr>
            <p:cNvPr id="29" name="图形"/>
            <p:cNvSpPr/>
            <p:nvPr/>
          </p:nvSpPr>
          <p:spPr>
            <a:xfrm>
              <a:off x="1620" y="2475"/>
              <a:ext cx="1172" cy="1172"/>
            </a:xfrm>
            <a:prstGeom prst="ellipse">
              <a:avLst/>
            </a:prstGeom>
            <a:noFill/>
            <a:ln>
              <a:gradFill>
                <a:gsLst>
                  <a:gs pos="0">
                    <a:srgbClr val="EC7368"/>
                  </a:gs>
                  <a:gs pos="100000">
                    <a:srgbClr val="EC7368">
                      <a:alpha val="0"/>
                    </a:srgbClr>
                  </a:gs>
                </a:gsLst>
                <a:lin ang="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</p:grpSp>
      <p:grpSp>
        <p:nvGrpSpPr>
          <p:cNvPr id="22" name="图形"/>
          <p:cNvGrpSpPr/>
          <p:nvPr/>
        </p:nvGrpSpPr>
        <p:grpSpPr>
          <a:xfrm>
            <a:off x="9361171" y="6076315"/>
            <a:ext cx="2339340" cy="403860"/>
            <a:chOff x="14742" y="9569"/>
            <a:chExt cx="3684" cy="636"/>
          </a:xfrm>
        </p:grpSpPr>
        <p:grpSp>
          <p:nvGrpSpPr>
            <p:cNvPr id="10" name="组合 9"/>
            <p:cNvGrpSpPr/>
            <p:nvPr/>
          </p:nvGrpSpPr>
          <p:grpSpPr>
            <a:xfrm>
              <a:off x="14742" y="9569"/>
              <a:ext cx="637" cy="637"/>
              <a:chOff x="1620" y="2475"/>
              <a:chExt cx="1172" cy="1172"/>
            </a:xfrm>
          </p:grpSpPr>
          <p:sp>
            <p:nvSpPr>
              <p:cNvPr id="11" name="图形"/>
              <p:cNvSpPr/>
              <p:nvPr/>
            </p:nvSpPr>
            <p:spPr>
              <a:xfrm>
                <a:off x="1788" y="2643"/>
                <a:ext cx="836" cy="836"/>
              </a:xfrm>
              <a:prstGeom prst="ellipse">
                <a:avLst/>
              </a:prstGeom>
              <a:solidFill>
                <a:srgbClr val="435B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endParaRPr>
              </a:p>
            </p:txBody>
          </p:sp>
          <p:sp>
            <p:nvSpPr>
              <p:cNvPr id="12" name="图形"/>
              <p:cNvSpPr/>
              <p:nvPr/>
            </p:nvSpPr>
            <p:spPr>
              <a:xfrm>
                <a:off x="1620" y="2475"/>
                <a:ext cx="1172" cy="1172"/>
              </a:xfrm>
              <a:prstGeom prst="ellipse">
                <a:avLst/>
              </a:prstGeom>
              <a:noFill/>
              <a:ln>
                <a:gradFill>
                  <a:gsLst>
                    <a:gs pos="0">
                      <a:srgbClr val="435B68"/>
                    </a:gs>
                    <a:gs pos="100000">
                      <a:srgbClr val="435B68">
                        <a:alpha val="0"/>
                      </a:srgbClr>
                    </a:gs>
                  </a:gsLst>
                  <a:lin ang="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endParaRPr>
              </a:p>
            </p:txBody>
          </p:sp>
        </p:grpSp>
        <p:grpSp>
          <p:nvGrpSpPr>
            <p:cNvPr id="13" name="组合 12"/>
            <p:cNvGrpSpPr/>
            <p:nvPr/>
          </p:nvGrpSpPr>
          <p:grpSpPr>
            <a:xfrm>
              <a:off x="15758" y="9569"/>
              <a:ext cx="637" cy="637"/>
              <a:chOff x="1620" y="2475"/>
              <a:chExt cx="1172" cy="1172"/>
            </a:xfrm>
          </p:grpSpPr>
          <p:sp>
            <p:nvSpPr>
              <p:cNvPr id="14" name="图形"/>
              <p:cNvSpPr/>
              <p:nvPr/>
            </p:nvSpPr>
            <p:spPr>
              <a:xfrm>
                <a:off x="1788" y="2643"/>
                <a:ext cx="836" cy="836"/>
              </a:xfrm>
              <a:prstGeom prst="ellipse">
                <a:avLst/>
              </a:prstGeom>
              <a:solidFill>
                <a:srgbClr val="435B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endParaRPr>
              </a:p>
            </p:txBody>
          </p:sp>
          <p:sp>
            <p:nvSpPr>
              <p:cNvPr id="15" name="图形"/>
              <p:cNvSpPr/>
              <p:nvPr/>
            </p:nvSpPr>
            <p:spPr>
              <a:xfrm>
                <a:off x="1620" y="2475"/>
                <a:ext cx="1172" cy="1172"/>
              </a:xfrm>
              <a:prstGeom prst="ellipse">
                <a:avLst/>
              </a:prstGeom>
              <a:noFill/>
              <a:ln>
                <a:gradFill>
                  <a:gsLst>
                    <a:gs pos="0">
                      <a:srgbClr val="435B68"/>
                    </a:gs>
                    <a:gs pos="100000">
                      <a:srgbClr val="435B68">
                        <a:alpha val="0"/>
                      </a:srgbClr>
                    </a:gs>
                  </a:gsLst>
                  <a:lin ang="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endParaRPr>
              </a:p>
            </p:txBody>
          </p:sp>
        </p:grpSp>
        <p:grpSp>
          <p:nvGrpSpPr>
            <p:cNvPr id="16" name="组合 15"/>
            <p:cNvGrpSpPr/>
            <p:nvPr/>
          </p:nvGrpSpPr>
          <p:grpSpPr>
            <a:xfrm>
              <a:off x="16774" y="9569"/>
              <a:ext cx="637" cy="637"/>
              <a:chOff x="1620" y="2475"/>
              <a:chExt cx="1172" cy="1172"/>
            </a:xfrm>
          </p:grpSpPr>
          <p:sp>
            <p:nvSpPr>
              <p:cNvPr id="17" name="图形"/>
              <p:cNvSpPr/>
              <p:nvPr/>
            </p:nvSpPr>
            <p:spPr>
              <a:xfrm>
                <a:off x="1788" y="2643"/>
                <a:ext cx="836" cy="836"/>
              </a:xfrm>
              <a:prstGeom prst="ellipse">
                <a:avLst/>
              </a:prstGeom>
              <a:solidFill>
                <a:srgbClr val="435B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endParaRPr>
              </a:p>
            </p:txBody>
          </p:sp>
          <p:sp>
            <p:nvSpPr>
              <p:cNvPr id="18" name="图形"/>
              <p:cNvSpPr/>
              <p:nvPr/>
            </p:nvSpPr>
            <p:spPr>
              <a:xfrm>
                <a:off x="1620" y="2475"/>
                <a:ext cx="1172" cy="1172"/>
              </a:xfrm>
              <a:prstGeom prst="ellipse">
                <a:avLst/>
              </a:prstGeom>
              <a:noFill/>
              <a:ln>
                <a:gradFill>
                  <a:gsLst>
                    <a:gs pos="0">
                      <a:srgbClr val="435B68"/>
                    </a:gs>
                    <a:gs pos="100000">
                      <a:srgbClr val="435B68">
                        <a:alpha val="0"/>
                      </a:srgbClr>
                    </a:gs>
                  </a:gsLst>
                  <a:lin ang="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endParaRPr>
              </a:p>
            </p:txBody>
          </p:sp>
        </p:grpSp>
        <p:grpSp>
          <p:nvGrpSpPr>
            <p:cNvPr id="19" name="组合 18"/>
            <p:cNvGrpSpPr/>
            <p:nvPr/>
          </p:nvGrpSpPr>
          <p:grpSpPr>
            <a:xfrm>
              <a:off x="17790" y="9569"/>
              <a:ext cx="637" cy="637"/>
              <a:chOff x="1620" y="2475"/>
              <a:chExt cx="1172" cy="1172"/>
            </a:xfrm>
          </p:grpSpPr>
          <p:sp>
            <p:nvSpPr>
              <p:cNvPr id="20" name="图形"/>
              <p:cNvSpPr/>
              <p:nvPr/>
            </p:nvSpPr>
            <p:spPr>
              <a:xfrm>
                <a:off x="1788" y="2643"/>
                <a:ext cx="836" cy="836"/>
              </a:xfrm>
              <a:prstGeom prst="ellipse">
                <a:avLst/>
              </a:prstGeom>
              <a:solidFill>
                <a:srgbClr val="435B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endParaRPr>
              </a:p>
            </p:txBody>
          </p:sp>
          <p:sp>
            <p:nvSpPr>
              <p:cNvPr id="21" name="图形"/>
              <p:cNvSpPr/>
              <p:nvPr/>
            </p:nvSpPr>
            <p:spPr>
              <a:xfrm>
                <a:off x="1620" y="2475"/>
                <a:ext cx="1172" cy="1172"/>
              </a:xfrm>
              <a:prstGeom prst="ellipse">
                <a:avLst/>
              </a:prstGeom>
              <a:noFill/>
              <a:ln>
                <a:gradFill>
                  <a:gsLst>
                    <a:gs pos="0">
                      <a:srgbClr val="435B68"/>
                    </a:gs>
                    <a:gs pos="100000">
                      <a:srgbClr val="435B68">
                        <a:alpha val="0"/>
                      </a:srgbClr>
                    </a:gs>
                  </a:gsLst>
                  <a:lin ang="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endParaRPr>
              </a:p>
            </p:txBody>
          </p:sp>
        </p:grpSp>
      </p:grpSp>
      <p:grpSp>
        <p:nvGrpSpPr>
          <p:cNvPr id="24" name="图形"/>
          <p:cNvGrpSpPr/>
          <p:nvPr/>
        </p:nvGrpSpPr>
        <p:grpSpPr>
          <a:xfrm>
            <a:off x="516891" y="5785485"/>
            <a:ext cx="744220" cy="744220"/>
            <a:chOff x="1620" y="2475"/>
            <a:chExt cx="1172" cy="1172"/>
          </a:xfrm>
        </p:grpSpPr>
        <p:sp>
          <p:nvSpPr>
            <p:cNvPr id="25" name="图形"/>
            <p:cNvSpPr/>
            <p:nvPr/>
          </p:nvSpPr>
          <p:spPr>
            <a:xfrm>
              <a:off x="1788" y="2643"/>
              <a:ext cx="836" cy="836"/>
            </a:xfrm>
            <a:prstGeom prst="ellipse">
              <a:avLst/>
            </a:prstGeom>
            <a:solidFill>
              <a:srgbClr val="435B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  <p:sp>
          <p:nvSpPr>
            <p:cNvPr id="26" name="图形"/>
            <p:cNvSpPr/>
            <p:nvPr/>
          </p:nvSpPr>
          <p:spPr>
            <a:xfrm>
              <a:off x="1620" y="2475"/>
              <a:ext cx="1172" cy="1172"/>
            </a:xfrm>
            <a:prstGeom prst="ellipse">
              <a:avLst/>
            </a:prstGeom>
            <a:noFill/>
            <a:ln>
              <a:gradFill>
                <a:gsLst>
                  <a:gs pos="0">
                    <a:srgbClr val="435B68"/>
                  </a:gs>
                  <a:gs pos="100000">
                    <a:srgbClr val="435B68">
                      <a:alpha val="0"/>
                    </a:srgbClr>
                  </a:gs>
                </a:gsLst>
                <a:lin ang="135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</p:grpSp>
    </p:spTree>
    <p:custDataLst>
      <p:tags r:id="rId1"/>
    </p:custDataLst>
  </p:cSld>
  <p:clrMapOvr>
    <a:masterClrMapping/>
  </p:clrMapOvr>
  <p:transition advTm="2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2" grpId="1" animBg="1"/>
      <p:bldP spid="5" grpId="0" bldLvl="0" animBg="1"/>
      <p:bldP spid="5" grpId="1" animBg="1"/>
      <p:bldP spid="3" grpId="0" bldLvl="0" animBg="1"/>
      <p:bldP spid="3" grpId="1" animBg="1"/>
      <p:bldP spid="42" grpId="0"/>
      <p:bldP spid="42" grpId="1"/>
      <p:bldP spid="77" grpId="0"/>
      <p:bldP spid="77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4058920" y="523875"/>
            <a:ext cx="384048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6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ea typeface="腾讯体 W7"/>
                <a:cs typeface="字魂36号-正文宋楷" panose="00000500000000000000" charset="-122"/>
                <a:sym typeface="Times New Roman"/>
              </a:rPr>
              <a:t>低精度动态定时器</a:t>
            </a:r>
            <a:endParaRPr lang="zh-CN" altLang="en-US" sz="3600">
              <a:solidFill>
                <a:schemeClr val="tx1">
                  <a:lumMod val="75000"/>
                  <a:lumOff val="25000"/>
                </a:schemeClr>
              </a:solidFill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  <a:p>
            <a:endParaRPr lang="en-US" sz="3600"/>
          </a:p>
        </p:txBody>
      </p:sp>
      <p:sp>
        <p:nvSpPr>
          <p:cNvPr id="6" name="Text Box 5"/>
          <p:cNvSpPr txBox="1"/>
          <p:nvPr/>
        </p:nvSpPr>
        <p:spPr>
          <a:xfrm>
            <a:off x="1284605" y="1579880"/>
            <a:ext cx="1808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200">
                <a:solidFill>
                  <a:srgbClr val="FF0000"/>
                </a:solidFill>
              </a:rPr>
              <a:t>系统调用</a:t>
            </a:r>
            <a:endParaRPr lang="zh-CN" altLang="en-US" sz="3200">
              <a:solidFill>
                <a:srgbClr val="FF0000"/>
              </a:solidFill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2138045" y="2292985"/>
            <a:ext cx="167068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>
                <a:solidFill>
                  <a:srgbClr val="FF0000"/>
                </a:solidFill>
              </a:rPr>
              <a:t>add_timer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2484120" y="2829560"/>
            <a:ext cx="6047740" cy="15684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/>
              <a:t>void add_timer(struct timer_list *timer) {</a:t>
            </a:r>
            <a:endParaRPr lang="en-US" sz="2400"/>
          </a:p>
          <a:p>
            <a:pPr algn="l"/>
            <a:r>
              <a:rPr lang="en-US" sz="2400"/>
              <a:t>    timer-&gt;expires = jiffies + timer-&gt;expires;</a:t>
            </a:r>
            <a:endParaRPr lang="en-US" sz="2400"/>
          </a:p>
          <a:p>
            <a:pPr algn="l"/>
            <a:r>
              <a:rPr lang="en-US" sz="2400"/>
              <a:t>    add_to_timer_list(timer);</a:t>
            </a:r>
            <a:endParaRPr lang="en-US" sz="2400"/>
          </a:p>
          <a:p>
            <a:pPr algn="l"/>
            <a:r>
              <a:rPr lang="en-US" sz="2400"/>
              <a:t>}</a:t>
            </a:r>
            <a:endParaRPr lang="en-US" sz="2400"/>
          </a:p>
        </p:txBody>
      </p:sp>
      <p:sp>
        <p:nvSpPr>
          <p:cNvPr id="5" name="Text Box 4"/>
          <p:cNvSpPr txBox="1"/>
          <p:nvPr/>
        </p:nvSpPr>
        <p:spPr>
          <a:xfrm>
            <a:off x="2572385" y="4857750"/>
            <a:ext cx="5871845" cy="15684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/>
              <a:t>void del_timer(struct timer_list *timer) {</a:t>
            </a:r>
            <a:endParaRPr lang="en-US" sz="2400"/>
          </a:p>
          <a:p>
            <a:pPr algn="l"/>
            <a:r>
              <a:rPr lang="en-US" sz="2400"/>
              <a:t>        	timer_pending(timer)</a:t>
            </a:r>
            <a:endParaRPr lang="en-US" sz="2400"/>
          </a:p>
          <a:p>
            <a:pPr algn="l"/>
            <a:r>
              <a:rPr lang="en-US" sz="2400"/>
              <a:t>        detach_timer(timer);</a:t>
            </a:r>
            <a:endParaRPr lang="en-US" sz="2400"/>
          </a:p>
          <a:p>
            <a:pPr algn="l"/>
            <a:r>
              <a:rPr lang="en-US" sz="2400"/>
              <a:t>}</a:t>
            </a:r>
            <a:endParaRPr lang="en-US" sz="2400"/>
          </a:p>
        </p:txBody>
      </p:sp>
      <p:sp>
        <p:nvSpPr>
          <p:cNvPr id="10" name="Text Box 9"/>
          <p:cNvSpPr txBox="1"/>
          <p:nvPr/>
        </p:nvSpPr>
        <p:spPr>
          <a:xfrm>
            <a:off x="2243455" y="4423410"/>
            <a:ext cx="156527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>
                <a:solidFill>
                  <a:srgbClr val="FF0000"/>
                </a:solidFill>
              </a:rPr>
              <a:t>del_timer</a:t>
            </a:r>
            <a:endParaRPr lang="en-US" sz="240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2000">
    <p:comb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4058920" y="523875"/>
            <a:ext cx="384048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6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ea typeface="腾讯体 W7"/>
                <a:cs typeface="字魂36号-正文宋楷" panose="00000500000000000000" charset="-122"/>
                <a:sym typeface="Times New Roman"/>
              </a:rPr>
              <a:t>低精度动态定时器</a:t>
            </a:r>
            <a:endParaRPr lang="zh-CN" altLang="en-US" sz="3600">
              <a:solidFill>
                <a:schemeClr val="tx1">
                  <a:lumMod val="75000"/>
                  <a:lumOff val="25000"/>
                </a:schemeClr>
              </a:solidFill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  <a:p>
            <a:endParaRPr lang="en-US" sz="3600"/>
          </a:p>
        </p:txBody>
      </p:sp>
      <p:sp>
        <p:nvSpPr>
          <p:cNvPr id="6" name="Text Box 5"/>
          <p:cNvSpPr txBox="1"/>
          <p:nvPr/>
        </p:nvSpPr>
        <p:spPr>
          <a:xfrm>
            <a:off x="1346835" y="1633855"/>
            <a:ext cx="1808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>
                <a:solidFill>
                  <a:srgbClr val="FF0000"/>
                </a:solidFill>
                <a:sym typeface="+mn-ea"/>
              </a:rPr>
              <a:t>硬件实现</a:t>
            </a:r>
            <a:endParaRPr lang="zh-CN" altLang="en-US" sz="320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" name="Picture 1" descr="172620511816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91435" y="2469515"/>
            <a:ext cx="6030595" cy="3411220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4566285" y="1893570"/>
            <a:ext cx="187261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/>
              <a:t>timer wheel</a:t>
            </a:r>
            <a:endParaRPr lang="en-US" sz="2400"/>
          </a:p>
        </p:txBody>
      </p:sp>
    </p:spTree>
    <p:custDataLst>
      <p:tags r:id="rId2"/>
    </p:custDataLst>
  </p:cSld>
  <p:clrMapOvr>
    <a:masterClrMapping/>
  </p:clrMapOvr>
  <p:transition advTm="2000">
    <p:comb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4058920" y="523875"/>
            <a:ext cx="384048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6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ea typeface="腾讯体 W7"/>
                <a:cs typeface="字魂36号-正文宋楷" panose="00000500000000000000" charset="-122"/>
                <a:sym typeface="Times New Roman"/>
              </a:rPr>
              <a:t>低精度动态定时器</a:t>
            </a:r>
            <a:endParaRPr lang="zh-CN" altLang="en-US" sz="3600">
              <a:solidFill>
                <a:schemeClr val="tx1">
                  <a:lumMod val="75000"/>
                  <a:lumOff val="25000"/>
                </a:schemeClr>
              </a:solidFill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  <a:p>
            <a:endParaRPr lang="en-US" sz="3600"/>
          </a:p>
        </p:txBody>
      </p:sp>
      <p:sp>
        <p:nvSpPr>
          <p:cNvPr id="6" name="Text Box 5"/>
          <p:cNvSpPr txBox="1"/>
          <p:nvPr/>
        </p:nvSpPr>
        <p:spPr>
          <a:xfrm>
            <a:off x="1346835" y="1633855"/>
            <a:ext cx="1808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200">
                <a:solidFill>
                  <a:schemeClr val="accent6">
                    <a:lumMod val="75000"/>
                  </a:schemeClr>
                </a:solidFill>
              </a:rPr>
              <a:t>应用场景</a:t>
            </a:r>
            <a:endParaRPr lang="zh-CN" altLang="en-US" sz="32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1932940" y="2708910"/>
            <a:ext cx="7162800" cy="15684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endParaRPr lang="en-US" sz="2400"/>
          </a:p>
          <a:p>
            <a:pPr algn="l"/>
            <a:r>
              <a:rPr lang="en-US" sz="2400"/>
              <a:t>    </a:t>
            </a:r>
            <a:r>
              <a:rPr lang="en-US" sz="2400">
                <a:solidFill>
                  <a:srgbClr val="FF0000"/>
                </a:solidFill>
              </a:rPr>
              <a:t>内核任务调度</a:t>
            </a:r>
            <a:r>
              <a:rPr lang="en-US" sz="2400"/>
              <a:t>，如软驱马达延时关闭</a:t>
            </a:r>
            <a:endParaRPr lang="en-US" sz="2400"/>
          </a:p>
          <a:p>
            <a:pPr algn="l"/>
            <a:r>
              <a:rPr lang="en-US" sz="2400"/>
              <a:t>    </a:t>
            </a:r>
            <a:r>
              <a:rPr lang="en-US" sz="2400">
                <a:solidFill>
                  <a:srgbClr val="FF0000"/>
                </a:solidFill>
              </a:rPr>
              <a:t>驱动程序延时操作</a:t>
            </a:r>
            <a:r>
              <a:rPr lang="en-US" sz="2400"/>
              <a:t>，如USB设备的延时响应</a:t>
            </a:r>
            <a:endParaRPr lang="en-US" sz="2400"/>
          </a:p>
          <a:p>
            <a:pPr algn="l"/>
            <a:r>
              <a:rPr lang="en-US" sz="2400"/>
              <a:t>    </a:t>
            </a:r>
            <a:r>
              <a:rPr lang="zh-CN" altLang="en-US" sz="2400"/>
              <a:t>一般场景下的</a:t>
            </a:r>
            <a:r>
              <a:rPr lang="zh-CN" altLang="en-US" sz="2400">
                <a:solidFill>
                  <a:srgbClr val="FF0000"/>
                </a:solidFill>
              </a:rPr>
              <a:t>超时任务</a:t>
            </a:r>
            <a:r>
              <a:rPr lang="zh-CN" altLang="en-US" sz="2400"/>
              <a:t>，如网络传输中的超时系统</a:t>
            </a:r>
            <a:endParaRPr lang="en-US" altLang="zh-CN" sz="2400"/>
          </a:p>
        </p:txBody>
      </p:sp>
    </p:spTree>
    <p:custDataLst>
      <p:tags r:id="rId1"/>
    </p:custDataLst>
  </p:cSld>
  <p:clrMapOvr>
    <a:masterClrMapping/>
  </p:clrMapOvr>
  <p:transition advTm="2000">
    <p:comb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图形"/>
          <p:cNvSpPr/>
          <p:nvPr/>
        </p:nvSpPr>
        <p:spPr>
          <a:xfrm>
            <a:off x="1518286" y="1922147"/>
            <a:ext cx="3061335" cy="3061335"/>
          </a:xfrm>
          <a:prstGeom prst="ellipse">
            <a:avLst/>
          </a:prstGeom>
          <a:solidFill>
            <a:srgbClr val="EC73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500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rPr>
              <a:t>03</a:t>
            </a:r>
            <a:endParaRPr lang="en-US" altLang="zh-CN" sz="11500"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</p:txBody>
      </p:sp>
      <p:sp>
        <p:nvSpPr>
          <p:cNvPr id="5" name="图形"/>
          <p:cNvSpPr/>
          <p:nvPr/>
        </p:nvSpPr>
        <p:spPr>
          <a:xfrm flipH="1" flipV="1">
            <a:off x="1022668" y="1426528"/>
            <a:ext cx="4052571" cy="4052570"/>
          </a:xfrm>
          <a:prstGeom prst="arc">
            <a:avLst>
              <a:gd name="adj1" fmla="val 18287343"/>
              <a:gd name="adj2" fmla="val 3121155"/>
            </a:avLst>
          </a:prstGeom>
          <a:ln w="12700">
            <a:solidFill>
              <a:srgbClr val="435B68"/>
            </a:solidFill>
            <a:headEnd type="oval"/>
            <a:tailEnd type="oval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</p:txBody>
      </p:sp>
      <p:sp>
        <p:nvSpPr>
          <p:cNvPr id="3" name="图形"/>
          <p:cNvSpPr/>
          <p:nvPr/>
        </p:nvSpPr>
        <p:spPr>
          <a:xfrm flipV="1">
            <a:off x="1149668" y="1553528"/>
            <a:ext cx="4052571" cy="4052570"/>
          </a:xfrm>
          <a:prstGeom prst="arc">
            <a:avLst>
              <a:gd name="adj1" fmla="val 18287343"/>
              <a:gd name="adj2" fmla="val 3121155"/>
            </a:avLst>
          </a:prstGeom>
          <a:ln w="12700">
            <a:solidFill>
              <a:srgbClr val="435B68"/>
            </a:solidFill>
            <a:headEnd type="oval"/>
            <a:tailEnd type="oval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</p:txBody>
      </p:sp>
      <p:sp>
        <p:nvSpPr>
          <p:cNvPr id="42" name="图形"/>
          <p:cNvSpPr txBox="1"/>
          <p:nvPr/>
        </p:nvSpPr>
        <p:spPr>
          <a:xfrm>
            <a:off x="5850891" y="3175001"/>
            <a:ext cx="527240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ea typeface="腾讯体 W7"/>
                <a:cs typeface="字魂36号-正文宋楷" panose="00000500000000000000" charset="-122"/>
                <a:sym typeface="Times New Roman"/>
              </a:rPr>
              <a:t>高精度周期定时器</a:t>
            </a:r>
            <a:endParaRPr lang="zh-CN" altLang="en-US" sz="4400">
              <a:solidFill>
                <a:schemeClr val="tx1">
                  <a:lumMod val="75000"/>
                  <a:lumOff val="25000"/>
                </a:schemeClr>
              </a:solidFill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</p:txBody>
      </p:sp>
      <p:sp>
        <p:nvSpPr>
          <p:cNvPr id="77" name="图形"/>
          <p:cNvSpPr txBox="1"/>
          <p:nvPr/>
        </p:nvSpPr>
        <p:spPr>
          <a:xfrm>
            <a:off x="5850889" y="4215766"/>
            <a:ext cx="5271771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800">
                <a:solidFill>
                  <a:schemeClr val="tx1">
                    <a:lumMod val="65000"/>
                    <a:lumOff val="35000"/>
                  </a:schemeClr>
                </a:solidFill>
                <a:latin typeface="Times New Roman"/>
                <a:ea typeface="腾讯体 W7"/>
                <a:cs typeface="字魂36号-正文宋楷" panose="00000500000000000000" charset="-122"/>
                <a:sym typeface="Times New Roman"/>
              </a:rPr>
              <a:t>High-Resolution Periodic Timer</a:t>
            </a:r>
            <a:endParaRPr lang="zh-CN" altLang="en-US" sz="280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</p:txBody>
      </p:sp>
      <p:grpSp>
        <p:nvGrpSpPr>
          <p:cNvPr id="8" name="图形"/>
          <p:cNvGrpSpPr/>
          <p:nvPr/>
        </p:nvGrpSpPr>
        <p:grpSpPr>
          <a:xfrm>
            <a:off x="5850892" y="2045337"/>
            <a:ext cx="3024505" cy="948055"/>
            <a:chOff x="9031" y="2801"/>
            <a:chExt cx="4763" cy="1493"/>
          </a:xfrm>
        </p:grpSpPr>
        <p:sp>
          <p:nvSpPr>
            <p:cNvPr id="7" name="图形"/>
            <p:cNvSpPr/>
            <p:nvPr/>
          </p:nvSpPr>
          <p:spPr>
            <a:xfrm>
              <a:off x="9031" y="3847"/>
              <a:ext cx="4763" cy="447"/>
            </a:xfrm>
            <a:prstGeom prst="roundRect">
              <a:avLst>
                <a:gd name="adj" fmla="val 50000"/>
              </a:avLst>
            </a:prstGeom>
            <a:solidFill>
              <a:srgbClr val="435B68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  <p:sp>
          <p:nvSpPr>
            <p:cNvPr id="6" name="图形"/>
            <p:cNvSpPr txBox="1"/>
            <p:nvPr/>
          </p:nvSpPr>
          <p:spPr>
            <a:xfrm>
              <a:off x="9214" y="2801"/>
              <a:ext cx="4396" cy="14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5400">
                  <a:solidFill>
                    <a:srgbClr val="EC736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rPr>
                <a:t>Part 03</a:t>
              </a:r>
              <a:endParaRPr lang="en-US" altLang="zh-CN" sz="5400">
                <a:solidFill>
                  <a:srgbClr val="EC73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</p:grpSp>
      <p:grpSp>
        <p:nvGrpSpPr>
          <p:cNvPr id="37" name="图形"/>
          <p:cNvGrpSpPr/>
          <p:nvPr/>
        </p:nvGrpSpPr>
        <p:grpSpPr>
          <a:xfrm>
            <a:off x="9312912" y="335916"/>
            <a:ext cx="2584449" cy="443865"/>
            <a:chOff x="238" y="427"/>
            <a:chExt cx="4070" cy="699"/>
          </a:xfrm>
        </p:grpSpPr>
        <p:sp>
          <p:nvSpPr>
            <p:cNvPr id="35" name="图形"/>
            <p:cNvSpPr/>
            <p:nvPr/>
          </p:nvSpPr>
          <p:spPr>
            <a:xfrm>
              <a:off x="238" y="427"/>
              <a:ext cx="699" cy="699"/>
            </a:xfrm>
            <a:prstGeom prst="ellipse">
              <a:avLst/>
            </a:prstGeom>
            <a:solidFill>
              <a:srgbClr val="EC73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rPr>
                <a:t>C</a:t>
              </a:r>
              <a:endParaRPr lang="en-US" altLang="zh-CN" sz="2000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  <p:sp>
          <p:nvSpPr>
            <p:cNvPr id="36" name="图形"/>
            <p:cNvSpPr txBox="1"/>
            <p:nvPr/>
          </p:nvSpPr>
          <p:spPr>
            <a:xfrm>
              <a:off x="937" y="511"/>
              <a:ext cx="3371" cy="5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rPr>
                <a:t>OMPANY LOGO</a:t>
              </a:r>
              <a:endPara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</p:grpSp>
      <p:grpSp>
        <p:nvGrpSpPr>
          <p:cNvPr id="27" name="图形"/>
          <p:cNvGrpSpPr/>
          <p:nvPr/>
        </p:nvGrpSpPr>
        <p:grpSpPr>
          <a:xfrm>
            <a:off x="437517" y="351157"/>
            <a:ext cx="404495" cy="404495"/>
            <a:chOff x="1620" y="2475"/>
            <a:chExt cx="1172" cy="1172"/>
          </a:xfrm>
        </p:grpSpPr>
        <p:sp>
          <p:nvSpPr>
            <p:cNvPr id="28" name="图形"/>
            <p:cNvSpPr/>
            <p:nvPr/>
          </p:nvSpPr>
          <p:spPr>
            <a:xfrm>
              <a:off x="1788" y="2643"/>
              <a:ext cx="836" cy="836"/>
            </a:xfrm>
            <a:prstGeom prst="ellipse">
              <a:avLst/>
            </a:prstGeom>
            <a:solidFill>
              <a:srgbClr val="EC73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  <p:sp>
          <p:nvSpPr>
            <p:cNvPr id="29" name="图形"/>
            <p:cNvSpPr/>
            <p:nvPr/>
          </p:nvSpPr>
          <p:spPr>
            <a:xfrm>
              <a:off x="1620" y="2475"/>
              <a:ext cx="1172" cy="1172"/>
            </a:xfrm>
            <a:prstGeom prst="ellipse">
              <a:avLst/>
            </a:prstGeom>
            <a:noFill/>
            <a:ln>
              <a:gradFill>
                <a:gsLst>
                  <a:gs pos="0">
                    <a:srgbClr val="EC7368"/>
                  </a:gs>
                  <a:gs pos="100000">
                    <a:srgbClr val="EC7368">
                      <a:alpha val="0"/>
                    </a:srgbClr>
                  </a:gs>
                </a:gsLst>
                <a:lin ang="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</p:grpSp>
      <p:grpSp>
        <p:nvGrpSpPr>
          <p:cNvPr id="22" name="图形"/>
          <p:cNvGrpSpPr/>
          <p:nvPr/>
        </p:nvGrpSpPr>
        <p:grpSpPr>
          <a:xfrm>
            <a:off x="9361171" y="6076315"/>
            <a:ext cx="2339340" cy="403860"/>
            <a:chOff x="14742" y="9569"/>
            <a:chExt cx="3684" cy="636"/>
          </a:xfrm>
        </p:grpSpPr>
        <p:grpSp>
          <p:nvGrpSpPr>
            <p:cNvPr id="10" name="组合 9"/>
            <p:cNvGrpSpPr/>
            <p:nvPr/>
          </p:nvGrpSpPr>
          <p:grpSpPr>
            <a:xfrm>
              <a:off x="14742" y="9569"/>
              <a:ext cx="637" cy="637"/>
              <a:chOff x="1620" y="2475"/>
              <a:chExt cx="1172" cy="1172"/>
            </a:xfrm>
          </p:grpSpPr>
          <p:sp>
            <p:nvSpPr>
              <p:cNvPr id="11" name="图形"/>
              <p:cNvSpPr/>
              <p:nvPr/>
            </p:nvSpPr>
            <p:spPr>
              <a:xfrm>
                <a:off x="1788" y="2643"/>
                <a:ext cx="836" cy="836"/>
              </a:xfrm>
              <a:prstGeom prst="ellipse">
                <a:avLst/>
              </a:prstGeom>
              <a:solidFill>
                <a:srgbClr val="435B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endParaRPr>
              </a:p>
            </p:txBody>
          </p:sp>
          <p:sp>
            <p:nvSpPr>
              <p:cNvPr id="12" name="图形"/>
              <p:cNvSpPr/>
              <p:nvPr/>
            </p:nvSpPr>
            <p:spPr>
              <a:xfrm>
                <a:off x="1620" y="2475"/>
                <a:ext cx="1172" cy="1172"/>
              </a:xfrm>
              <a:prstGeom prst="ellipse">
                <a:avLst/>
              </a:prstGeom>
              <a:noFill/>
              <a:ln>
                <a:gradFill>
                  <a:gsLst>
                    <a:gs pos="0">
                      <a:srgbClr val="435B68"/>
                    </a:gs>
                    <a:gs pos="100000">
                      <a:srgbClr val="435B68">
                        <a:alpha val="0"/>
                      </a:srgbClr>
                    </a:gs>
                  </a:gsLst>
                  <a:lin ang="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endParaRPr>
              </a:p>
            </p:txBody>
          </p:sp>
        </p:grpSp>
        <p:grpSp>
          <p:nvGrpSpPr>
            <p:cNvPr id="13" name="组合 12"/>
            <p:cNvGrpSpPr/>
            <p:nvPr/>
          </p:nvGrpSpPr>
          <p:grpSpPr>
            <a:xfrm>
              <a:off x="15758" y="9569"/>
              <a:ext cx="637" cy="637"/>
              <a:chOff x="1620" y="2475"/>
              <a:chExt cx="1172" cy="1172"/>
            </a:xfrm>
          </p:grpSpPr>
          <p:sp>
            <p:nvSpPr>
              <p:cNvPr id="14" name="图形"/>
              <p:cNvSpPr/>
              <p:nvPr/>
            </p:nvSpPr>
            <p:spPr>
              <a:xfrm>
                <a:off x="1788" y="2643"/>
                <a:ext cx="836" cy="836"/>
              </a:xfrm>
              <a:prstGeom prst="ellipse">
                <a:avLst/>
              </a:prstGeom>
              <a:solidFill>
                <a:srgbClr val="435B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endParaRPr>
              </a:p>
            </p:txBody>
          </p:sp>
          <p:sp>
            <p:nvSpPr>
              <p:cNvPr id="15" name="图形"/>
              <p:cNvSpPr/>
              <p:nvPr/>
            </p:nvSpPr>
            <p:spPr>
              <a:xfrm>
                <a:off x="1620" y="2475"/>
                <a:ext cx="1172" cy="1172"/>
              </a:xfrm>
              <a:prstGeom prst="ellipse">
                <a:avLst/>
              </a:prstGeom>
              <a:noFill/>
              <a:ln>
                <a:gradFill>
                  <a:gsLst>
                    <a:gs pos="0">
                      <a:srgbClr val="435B68"/>
                    </a:gs>
                    <a:gs pos="100000">
                      <a:srgbClr val="435B68">
                        <a:alpha val="0"/>
                      </a:srgbClr>
                    </a:gs>
                  </a:gsLst>
                  <a:lin ang="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endParaRPr>
              </a:p>
            </p:txBody>
          </p:sp>
        </p:grpSp>
        <p:grpSp>
          <p:nvGrpSpPr>
            <p:cNvPr id="16" name="组合 15"/>
            <p:cNvGrpSpPr/>
            <p:nvPr/>
          </p:nvGrpSpPr>
          <p:grpSpPr>
            <a:xfrm>
              <a:off x="16774" y="9569"/>
              <a:ext cx="637" cy="637"/>
              <a:chOff x="1620" y="2475"/>
              <a:chExt cx="1172" cy="1172"/>
            </a:xfrm>
          </p:grpSpPr>
          <p:sp>
            <p:nvSpPr>
              <p:cNvPr id="17" name="图形"/>
              <p:cNvSpPr/>
              <p:nvPr/>
            </p:nvSpPr>
            <p:spPr>
              <a:xfrm>
                <a:off x="1788" y="2643"/>
                <a:ext cx="836" cy="836"/>
              </a:xfrm>
              <a:prstGeom prst="ellipse">
                <a:avLst/>
              </a:prstGeom>
              <a:solidFill>
                <a:srgbClr val="435B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endParaRPr>
              </a:p>
            </p:txBody>
          </p:sp>
          <p:sp>
            <p:nvSpPr>
              <p:cNvPr id="18" name="图形"/>
              <p:cNvSpPr/>
              <p:nvPr/>
            </p:nvSpPr>
            <p:spPr>
              <a:xfrm>
                <a:off x="1620" y="2475"/>
                <a:ext cx="1172" cy="1172"/>
              </a:xfrm>
              <a:prstGeom prst="ellipse">
                <a:avLst/>
              </a:prstGeom>
              <a:noFill/>
              <a:ln>
                <a:gradFill>
                  <a:gsLst>
                    <a:gs pos="0">
                      <a:srgbClr val="435B68"/>
                    </a:gs>
                    <a:gs pos="100000">
                      <a:srgbClr val="435B68">
                        <a:alpha val="0"/>
                      </a:srgbClr>
                    </a:gs>
                  </a:gsLst>
                  <a:lin ang="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endParaRPr>
              </a:p>
            </p:txBody>
          </p:sp>
        </p:grpSp>
        <p:grpSp>
          <p:nvGrpSpPr>
            <p:cNvPr id="19" name="组合 18"/>
            <p:cNvGrpSpPr/>
            <p:nvPr/>
          </p:nvGrpSpPr>
          <p:grpSpPr>
            <a:xfrm>
              <a:off x="17790" y="9569"/>
              <a:ext cx="637" cy="637"/>
              <a:chOff x="1620" y="2475"/>
              <a:chExt cx="1172" cy="1172"/>
            </a:xfrm>
          </p:grpSpPr>
          <p:sp>
            <p:nvSpPr>
              <p:cNvPr id="20" name="图形"/>
              <p:cNvSpPr/>
              <p:nvPr/>
            </p:nvSpPr>
            <p:spPr>
              <a:xfrm>
                <a:off x="1788" y="2643"/>
                <a:ext cx="836" cy="836"/>
              </a:xfrm>
              <a:prstGeom prst="ellipse">
                <a:avLst/>
              </a:prstGeom>
              <a:solidFill>
                <a:srgbClr val="435B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endParaRPr>
              </a:p>
            </p:txBody>
          </p:sp>
          <p:sp>
            <p:nvSpPr>
              <p:cNvPr id="21" name="图形"/>
              <p:cNvSpPr/>
              <p:nvPr/>
            </p:nvSpPr>
            <p:spPr>
              <a:xfrm>
                <a:off x="1620" y="2475"/>
                <a:ext cx="1172" cy="1172"/>
              </a:xfrm>
              <a:prstGeom prst="ellipse">
                <a:avLst/>
              </a:prstGeom>
              <a:noFill/>
              <a:ln>
                <a:gradFill>
                  <a:gsLst>
                    <a:gs pos="0">
                      <a:srgbClr val="435B68"/>
                    </a:gs>
                    <a:gs pos="100000">
                      <a:srgbClr val="435B68">
                        <a:alpha val="0"/>
                      </a:srgbClr>
                    </a:gs>
                  </a:gsLst>
                  <a:lin ang="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endParaRPr>
              </a:p>
            </p:txBody>
          </p:sp>
        </p:grpSp>
      </p:grpSp>
      <p:grpSp>
        <p:nvGrpSpPr>
          <p:cNvPr id="24" name="图形"/>
          <p:cNvGrpSpPr/>
          <p:nvPr/>
        </p:nvGrpSpPr>
        <p:grpSpPr>
          <a:xfrm>
            <a:off x="516891" y="5785485"/>
            <a:ext cx="744220" cy="744220"/>
            <a:chOff x="1620" y="2475"/>
            <a:chExt cx="1172" cy="1172"/>
          </a:xfrm>
        </p:grpSpPr>
        <p:sp>
          <p:nvSpPr>
            <p:cNvPr id="25" name="图形"/>
            <p:cNvSpPr/>
            <p:nvPr/>
          </p:nvSpPr>
          <p:spPr>
            <a:xfrm>
              <a:off x="1788" y="2643"/>
              <a:ext cx="836" cy="836"/>
            </a:xfrm>
            <a:prstGeom prst="ellipse">
              <a:avLst/>
            </a:prstGeom>
            <a:solidFill>
              <a:srgbClr val="435B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  <p:sp>
          <p:nvSpPr>
            <p:cNvPr id="26" name="图形"/>
            <p:cNvSpPr/>
            <p:nvPr/>
          </p:nvSpPr>
          <p:spPr>
            <a:xfrm>
              <a:off x="1620" y="2475"/>
              <a:ext cx="1172" cy="1172"/>
            </a:xfrm>
            <a:prstGeom prst="ellipse">
              <a:avLst/>
            </a:prstGeom>
            <a:noFill/>
            <a:ln>
              <a:gradFill>
                <a:gsLst>
                  <a:gs pos="0">
                    <a:srgbClr val="435B68"/>
                  </a:gs>
                  <a:gs pos="100000">
                    <a:srgbClr val="435B68">
                      <a:alpha val="0"/>
                    </a:srgbClr>
                  </a:gs>
                </a:gsLst>
                <a:lin ang="135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</p:grpSp>
    </p:spTree>
    <p:custDataLst>
      <p:tags r:id="rId1"/>
    </p:custDataLst>
  </p:cSld>
  <p:clrMapOvr>
    <a:masterClrMapping/>
  </p:clrMapOvr>
  <p:transition advTm="2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2" grpId="1" animBg="1"/>
      <p:bldP spid="5" grpId="0" bldLvl="0" animBg="1"/>
      <p:bldP spid="5" grpId="1" animBg="1"/>
      <p:bldP spid="3" grpId="0" bldLvl="0" animBg="1"/>
      <p:bldP spid="3" grpId="1" animBg="1"/>
      <p:bldP spid="42" grpId="0"/>
      <p:bldP spid="42" grpId="1"/>
      <p:bldP spid="77" grpId="0"/>
      <p:bldP spid="77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4058920" y="523875"/>
            <a:ext cx="384048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6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ea typeface="腾讯体 W7"/>
                <a:cs typeface="字魂36号-正文宋楷" panose="00000500000000000000" charset="-122"/>
                <a:sym typeface="Times New Roman"/>
              </a:rPr>
              <a:t>高精度周期定时器</a:t>
            </a:r>
            <a:endParaRPr lang="zh-CN" altLang="en-US" sz="3600">
              <a:solidFill>
                <a:schemeClr val="tx1">
                  <a:lumMod val="75000"/>
                  <a:lumOff val="25000"/>
                </a:schemeClr>
              </a:solidFill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  <a:p>
            <a:endParaRPr lang="en-US" sz="3600"/>
          </a:p>
        </p:txBody>
      </p:sp>
      <p:sp>
        <p:nvSpPr>
          <p:cNvPr id="6" name="Text Box 5"/>
          <p:cNvSpPr txBox="1"/>
          <p:nvPr/>
        </p:nvSpPr>
        <p:spPr>
          <a:xfrm>
            <a:off x="1284605" y="1579880"/>
            <a:ext cx="1808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200">
                <a:solidFill>
                  <a:srgbClr val="FF0000"/>
                </a:solidFill>
              </a:rPr>
              <a:t>系统调用</a:t>
            </a:r>
            <a:endParaRPr lang="zh-CN" altLang="en-US" sz="3200">
              <a:solidFill>
                <a:srgbClr val="FF0000"/>
              </a:solidFill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2138045" y="2292985"/>
            <a:ext cx="25882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>
                <a:solidFill>
                  <a:srgbClr val="FF0000"/>
                </a:solidFill>
              </a:rPr>
              <a:t>clock_nanosleep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2484120" y="2829560"/>
            <a:ext cx="80594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/>
              <a:t> int clock_nanosleep(CLOCK_REALTIME, 0, &amp;req, &amp;rem);</a:t>
            </a:r>
            <a:endParaRPr lang="en-US" sz="2400"/>
          </a:p>
        </p:txBody>
      </p:sp>
      <p:sp>
        <p:nvSpPr>
          <p:cNvPr id="5" name="Text Box 4"/>
          <p:cNvSpPr txBox="1"/>
          <p:nvPr/>
        </p:nvSpPr>
        <p:spPr>
          <a:xfrm>
            <a:off x="2554605" y="3956050"/>
            <a:ext cx="6538595" cy="193802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/>
              <a:t>int fd = timerfd_create(CLOCK_REALTIME, 0);</a:t>
            </a:r>
            <a:endParaRPr lang="en-US" sz="2400"/>
          </a:p>
          <a:p>
            <a:pPr algn="l"/>
            <a:r>
              <a:rPr lang="en-US" sz="2400"/>
              <a:t>struct itimerspec new_value;</a:t>
            </a:r>
            <a:endParaRPr lang="en-US" sz="2400"/>
          </a:p>
          <a:p>
            <a:pPr algn="l"/>
            <a:r>
              <a:rPr lang="en-US" sz="2400"/>
              <a:t>new_value.it_value.tv_sec = 5;  // 启动时间</a:t>
            </a:r>
            <a:endParaRPr lang="en-US" sz="2400"/>
          </a:p>
          <a:p>
            <a:pPr algn="l"/>
            <a:r>
              <a:rPr lang="en-US" sz="2400"/>
              <a:t>new_value.it_interval.tv_sec = 5;  // </a:t>
            </a:r>
            <a:r>
              <a:rPr lang="zh-CN" altLang="en-US" sz="2400"/>
              <a:t>时间间隔</a:t>
            </a:r>
            <a:endParaRPr lang="en-US" sz="2400"/>
          </a:p>
          <a:p>
            <a:pPr algn="l"/>
            <a:r>
              <a:rPr lang="en-US" sz="2400"/>
              <a:t>timerfd_settime(fd, 0, &amp;new_value, NULL);</a:t>
            </a:r>
            <a:endParaRPr lang="en-US" sz="2400"/>
          </a:p>
        </p:txBody>
      </p:sp>
      <p:sp>
        <p:nvSpPr>
          <p:cNvPr id="10" name="Text Box 9"/>
          <p:cNvSpPr txBox="1"/>
          <p:nvPr/>
        </p:nvSpPr>
        <p:spPr>
          <a:xfrm>
            <a:off x="2138045" y="3366135"/>
            <a:ext cx="50514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>
                <a:solidFill>
                  <a:srgbClr val="FF0000"/>
                </a:solidFill>
              </a:rPr>
              <a:t>timerfd_create 和 timerfd_settime</a:t>
            </a:r>
            <a:endParaRPr lang="en-US" sz="240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2000">
    <p:comb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4058920" y="523875"/>
            <a:ext cx="38404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6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ea typeface="腾讯体 W7"/>
                <a:cs typeface="字魂36号-正文宋楷" panose="00000500000000000000" charset="-122"/>
                <a:sym typeface="Times New Roman"/>
              </a:rPr>
              <a:t>高精度周期定时器</a:t>
            </a:r>
            <a:endParaRPr lang="en-US" sz="3600"/>
          </a:p>
        </p:txBody>
      </p:sp>
      <p:sp>
        <p:nvSpPr>
          <p:cNvPr id="6" name="Text Box 5"/>
          <p:cNvSpPr txBox="1"/>
          <p:nvPr/>
        </p:nvSpPr>
        <p:spPr>
          <a:xfrm>
            <a:off x="1284605" y="1579880"/>
            <a:ext cx="1808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200">
                <a:solidFill>
                  <a:srgbClr val="FF0000"/>
                </a:solidFill>
              </a:rPr>
              <a:t>硬件实现</a:t>
            </a:r>
            <a:endParaRPr lang="zh-CN" altLang="en-US" sz="3200">
              <a:solidFill>
                <a:srgbClr val="FF0000"/>
              </a:solidFill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2138045" y="2292985"/>
            <a:ext cx="22364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>
                <a:solidFill>
                  <a:srgbClr val="FF0000"/>
                </a:solidFill>
              </a:rPr>
              <a:t>hrtimer </a:t>
            </a:r>
            <a:r>
              <a:rPr lang="zh-CN" altLang="en-US" sz="2400">
                <a:solidFill>
                  <a:srgbClr val="FF0000"/>
                </a:solidFill>
              </a:rPr>
              <a:t>子系统</a:t>
            </a:r>
            <a:endParaRPr lang="zh-CN" altLang="en-US" sz="2400">
              <a:solidFill>
                <a:srgbClr val="FF0000"/>
              </a:solidFill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2484120" y="2829560"/>
            <a:ext cx="6003925" cy="15684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/>
              <a:t>struct itimerval {</a:t>
            </a:r>
            <a:br>
              <a:rPr lang="en-US" sz="2400"/>
            </a:br>
            <a:r>
              <a:rPr lang="en-US" sz="2400"/>
              <a:t>       struct timeval it_value.tv_sec// </a:t>
            </a:r>
            <a:r>
              <a:rPr lang="zh-CN" altLang="en-US" sz="2400"/>
              <a:t>秒</a:t>
            </a:r>
            <a:endParaRPr lang="zh-CN" altLang="en-US" sz="2400"/>
          </a:p>
          <a:p>
            <a:pPr algn="l"/>
            <a:r>
              <a:rPr lang="en-US" altLang="zh-CN" sz="2400"/>
              <a:t>       </a:t>
            </a:r>
            <a:r>
              <a:rPr lang="en-US" sz="2400">
                <a:sym typeface="+mn-ea"/>
              </a:rPr>
              <a:t> struct timeval it_value.tv_nsec// </a:t>
            </a:r>
            <a:r>
              <a:rPr lang="zh-CN" altLang="en-US" sz="2400">
                <a:sym typeface="+mn-ea"/>
              </a:rPr>
              <a:t>纳秒</a:t>
            </a:r>
            <a:endParaRPr lang="zh-CN" altLang="en-US" sz="2400">
              <a:sym typeface="+mn-ea"/>
            </a:endParaRPr>
          </a:p>
          <a:p>
            <a:pPr algn="l"/>
            <a:r>
              <a:rPr lang="en-US" altLang="zh-CN" sz="2400"/>
              <a:t>}</a:t>
            </a:r>
            <a:endParaRPr lang="en-US" altLang="zh-CN" sz="2400"/>
          </a:p>
        </p:txBody>
      </p:sp>
    </p:spTree>
    <p:custDataLst>
      <p:tags r:id="rId1"/>
    </p:custDataLst>
  </p:cSld>
  <p:clrMapOvr>
    <a:masterClrMapping/>
  </p:clrMapOvr>
  <p:transition advTm="2000">
    <p:comb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4058920" y="523875"/>
            <a:ext cx="384048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6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ea typeface="腾讯体 W7"/>
                <a:cs typeface="字魂36号-正文宋楷" panose="00000500000000000000" charset="-122"/>
                <a:sym typeface="Times New Roman"/>
              </a:rPr>
              <a:t>高精度周期定时器</a:t>
            </a:r>
            <a:endParaRPr lang="zh-CN" altLang="en-US" sz="3600">
              <a:solidFill>
                <a:schemeClr val="tx1">
                  <a:lumMod val="75000"/>
                  <a:lumOff val="25000"/>
                </a:schemeClr>
              </a:solidFill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  <a:p>
            <a:endParaRPr lang="en-US" sz="3600"/>
          </a:p>
        </p:txBody>
      </p:sp>
      <p:sp>
        <p:nvSpPr>
          <p:cNvPr id="6" name="Text Box 5"/>
          <p:cNvSpPr txBox="1"/>
          <p:nvPr/>
        </p:nvSpPr>
        <p:spPr>
          <a:xfrm>
            <a:off x="1284605" y="1579880"/>
            <a:ext cx="1808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200">
                <a:solidFill>
                  <a:srgbClr val="FF0000"/>
                </a:solidFill>
              </a:rPr>
              <a:t>应用场景</a:t>
            </a:r>
            <a:endParaRPr lang="zh-CN" altLang="en-US" sz="3200">
              <a:solidFill>
                <a:srgbClr val="FF0000"/>
              </a:solidFill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2181225" y="1875155"/>
            <a:ext cx="7830185" cy="47999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endParaRPr lang="en-US"/>
          </a:p>
          <a:p>
            <a:pPr algn="l"/>
            <a:endParaRPr lang="en-US"/>
          </a:p>
          <a:p>
            <a:pPr algn="l"/>
            <a:r>
              <a:rPr lang="en-US">
                <a:solidFill>
                  <a:srgbClr val="FF0000"/>
                </a:solidFill>
              </a:rPr>
              <a:t>实时系统</a:t>
            </a:r>
            <a:r>
              <a:rPr lang="en-US"/>
              <a:t>：在实时系统中，任务必须在严格的时间限制内完成。高精度定时器确保了任务能够准时启动和执行，这对于保证系统的整体性能和响应能力至关重要。</a:t>
            </a:r>
            <a:endParaRPr lang="en-US"/>
          </a:p>
          <a:p>
            <a:pPr algn="l"/>
            <a:endParaRPr lang="en-US"/>
          </a:p>
          <a:p>
            <a:pPr algn="l"/>
            <a:r>
              <a:rPr lang="en-US">
                <a:solidFill>
                  <a:srgbClr val="FF0000"/>
                </a:solidFill>
              </a:rPr>
              <a:t>多媒体应用</a:t>
            </a:r>
            <a:r>
              <a:rPr lang="en-US"/>
              <a:t>：多媒体应用，如音视频处理和播放，需要精确的定时来同步不同的数据流和处理复杂的时间戳。高精度定时器能够提供必要的时间分辨率，以保证多媒体内容的流畅播放和高质量输出。</a:t>
            </a:r>
            <a:endParaRPr lang="en-US"/>
          </a:p>
          <a:p>
            <a:pPr algn="l"/>
            <a:endParaRPr lang="en-US"/>
          </a:p>
          <a:p>
            <a:pPr algn="l"/>
            <a:r>
              <a:rPr lang="en-US">
                <a:solidFill>
                  <a:srgbClr val="FF0000"/>
                </a:solidFill>
              </a:rPr>
              <a:t>网络通信</a:t>
            </a:r>
            <a:r>
              <a:rPr lang="en-US"/>
              <a:t>：在网络协议栈中，高精度定时器用于实现精确的网络包调度和传输控制。例如，它可以用于实现网络流量整形、拥塞控制和数据包的定时重传。</a:t>
            </a:r>
            <a:endParaRPr lang="en-US"/>
          </a:p>
          <a:p>
            <a:pPr algn="l"/>
            <a:endParaRPr lang="en-US">
              <a:solidFill>
                <a:srgbClr val="FF0000"/>
              </a:solidFill>
            </a:endParaRPr>
          </a:p>
          <a:p>
            <a:pPr algn="l"/>
            <a:r>
              <a:rPr lang="en-US">
                <a:solidFill>
                  <a:srgbClr val="FF0000"/>
                </a:solidFill>
              </a:rPr>
              <a:t>设备驱动程序</a:t>
            </a:r>
            <a:r>
              <a:rPr lang="zh-CN" altLang="en-US"/>
              <a:t>：在网络协议栈中，高精度定时器用于实现精确的网络包调度和传输控制。例如，它可以用于实现网络流量整形、拥塞控制和数据包的定时重传。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  <p:transition advTm="2000">
    <p:comb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图形"/>
          <p:cNvSpPr/>
          <p:nvPr/>
        </p:nvSpPr>
        <p:spPr>
          <a:xfrm>
            <a:off x="1518286" y="1922147"/>
            <a:ext cx="3061335" cy="3061335"/>
          </a:xfrm>
          <a:prstGeom prst="ellipse">
            <a:avLst/>
          </a:prstGeom>
          <a:solidFill>
            <a:srgbClr val="EC73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500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rPr>
              <a:t>04</a:t>
            </a:r>
            <a:endParaRPr lang="en-US" altLang="zh-CN" sz="11500"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</p:txBody>
      </p:sp>
      <p:sp>
        <p:nvSpPr>
          <p:cNvPr id="5" name="图形"/>
          <p:cNvSpPr/>
          <p:nvPr/>
        </p:nvSpPr>
        <p:spPr>
          <a:xfrm flipH="1" flipV="1">
            <a:off x="1022668" y="1426528"/>
            <a:ext cx="4052571" cy="4052570"/>
          </a:xfrm>
          <a:prstGeom prst="arc">
            <a:avLst>
              <a:gd name="adj1" fmla="val 18287343"/>
              <a:gd name="adj2" fmla="val 3121155"/>
            </a:avLst>
          </a:prstGeom>
          <a:ln w="12700">
            <a:solidFill>
              <a:srgbClr val="435B68"/>
            </a:solidFill>
            <a:headEnd type="oval"/>
            <a:tailEnd type="oval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</p:txBody>
      </p:sp>
      <p:sp>
        <p:nvSpPr>
          <p:cNvPr id="3" name="图形"/>
          <p:cNvSpPr/>
          <p:nvPr/>
        </p:nvSpPr>
        <p:spPr>
          <a:xfrm flipV="1">
            <a:off x="1149668" y="1553528"/>
            <a:ext cx="4052571" cy="4052570"/>
          </a:xfrm>
          <a:prstGeom prst="arc">
            <a:avLst>
              <a:gd name="adj1" fmla="val 18287343"/>
              <a:gd name="adj2" fmla="val 3121155"/>
            </a:avLst>
          </a:prstGeom>
          <a:ln w="12700">
            <a:solidFill>
              <a:srgbClr val="435B68"/>
            </a:solidFill>
            <a:headEnd type="oval"/>
            <a:tailEnd type="oval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</p:txBody>
      </p:sp>
      <p:sp>
        <p:nvSpPr>
          <p:cNvPr id="42" name="图形"/>
          <p:cNvSpPr txBox="1"/>
          <p:nvPr/>
        </p:nvSpPr>
        <p:spPr>
          <a:xfrm>
            <a:off x="5850891" y="3175001"/>
            <a:ext cx="527240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ea typeface="腾讯体 W7"/>
                <a:cs typeface="字魂36号-正文宋楷" panose="00000500000000000000" charset="-122"/>
                <a:sym typeface="Times New Roman"/>
              </a:rPr>
              <a:t>高精度动态定时器</a:t>
            </a:r>
            <a:endParaRPr lang="zh-CN" altLang="en-US" sz="4400">
              <a:solidFill>
                <a:schemeClr val="tx1">
                  <a:lumMod val="75000"/>
                  <a:lumOff val="25000"/>
                </a:schemeClr>
              </a:solidFill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</p:txBody>
      </p:sp>
      <p:sp>
        <p:nvSpPr>
          <p:cNvPr id="77" name="图形"/>
          <p:cNvSpPr txBox="1"/>
          <p:nvPr/>
        </p:nvSpPr>
        <p:spPr>
          <a:xfrm>
            <a:off x="5850889" y="4215766"/>
            <a:ext cx="5271771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800">
                <a:solidFill>
                  <a:schemeClr val="tx1">
                    <a:lumMod val="65000"/>
                    <a:lumOff val="35000"/>
                  </a:schemeClr>
                </a:solidFill>
                <a:latin typeface="Times New Roman"/>
                <a:ea typeface="腾讯体 W7"/>
                <a:cs typeface="字魂36号-正文宋楷" panose="00000500000000000000" charset="-122"/>
                <a:sym typeface="Times New Roman"/>
              </a:rPr>
              <a:t>High-Resolution Dynamic Timer</a:t>
            </a:r>
            <a:endParaRPr lang="zh-CN" altLang="en-US" sz="280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</p:txBody>
      </p:sp>
      <p:grpSp>
        <p:nvGrpSpPr>
          <p:cNvPr id="8" name="图形"/>
          <p:cNvGrpSpPr/>
          <p:nvPr/>
        </p:nvGrpSpPr>
        <p:grpSpPr>
          <a:xfrm>
            <a:off x="5850892" y="2045337"/>
            <a:ext cx="3024505" cy="948055"/>
            <a:chOff x="9031" y="2801"/>
            <a:chExt cx="4763" cy="1493"/>
          </a:xfrm>
        </p:grpSpPr>
        <p:sp>
          <p:nvSpPr>
            <p:cNvPr id="7" name="图形"/>
            <p:cNvSpPr/>
            <p:nvPr/>
          </p:nvSpPr>
          <p:spPr>
            <a:xfrm>
              <a:off x="9031" y="3847"/>
              <a:ext cx="4763" cy="447"/>
            </a:xfrm>
            <a:prstGeom prst="roundRect">
              <a:avLst>
                <a:gd name="adj" fmla="val 50000"/>
              </a:avLst>
            </a:prstGeom>
            <a:solidFill>
              <a:srgbClr val="435B68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  <p:sp>
          <p:nvSpPr>
            <p:cNvPr id="6" name="图形"/>
            <p:cNvSpPr txBox="1"/>
            <p:nvPr/>
          </p:nvSpPr>
          <p:spPr>
            <a:xfrm>
              <a:off x="9214" y="2801"/>
              <a:ext cx="4396" cy="14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5400">
                  <a:solidFill>
                    <a:srgbClr val="EC736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rPr>
                <a:t>Part 04</a:t>
              </a:r>
              <a:endParaRPr lang="en-US" altLang="zh-CN" sz="5400">
                <a:solidFill>
                  <a:srgbClr val="EC73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</p:grpSp>
      <p:grpSp>
        <p:nvGrpSpPr>
          <p:cNvPr id="37" name="图形"/>
          <p:cNvGrpSpPr/>
          <p:nvPr/>
        </p:nvGrpSpPr>
        <p:grpSpPr>
          <a:xfrm>
            <a:off x="9312912" y="335916"/>
            <a:ext cx="2584449" cy="443865"/>
            <a:chOff x="238" y="427"/>
            <a:chExt cx="4070" cy="699"/>
          </a:xfrm>
        </p:grpSpPr>
        <p:sp>
          <p:nvSpPr>
            <p:cNvPr id="35" name="图形"/>
            <p:cNvSpPr/>
            <p:nvPr/>
          </p:nvSpPr>
          <p:spPr>
            <a:xfrm>
              <a:off x="238" y="427"/>
              <a:ext cx="699" cy="699"/>
            </a:xfrm>
            <a:prstGeom prst="ellipse">
              <a:avLst/>
            </a:prstGeom>
            <a:solidFill>
              <a:srgbClr val="EC73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rPr>
                <a:t>C</a:t>
              </a:r>
              <a:endParaRPr lang="en-US" altLang="zh-CN" sz="2000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  <p:sp>
          <p:nvSpPr>
            <p:cNvPr id="36" name="图形"/>
            <p:cNvSpPr txBox="1"/>
            <p:nvPr/>
          </p:nvSpPr>
          <p:spPr>
            <a:xfrm>
              <a:off x="937" y="511"/>
              <a:ext cx="3371" cy="5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rPr>
                <a:t>OMPANY LOGO</a:t>
              </a:r>
              <a:endPara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</p:grpSp>
      <p:grpSp>
        <p:nvGrpSpPr>
          <p:cNvPr id="27" name="图形"/>
          <p:cNvGrpSpPr/>
          <p:nvPr/>
        </p:nvGrpSpPr>
        <p:grpSpPr>
          <a:xfrm>
            <a:off x="437517" y="351157"/>
            <a:ext cx="404495" cy="404495"/>
            <a:chOff x="1620" y="2475"/>
            <a:chExt cx="1172" cy="1172"/>
          </a:xfrm>
        </p:grpSpPr>
        <p:sp>
          <p:nvSpPr>
            <p:cNvPr id="28" name="图形"/>
            <p:cNvSpPr/>
            <p:nvPr/>
          </p:nvSpPr>
          <p:spPr>
            <a:xfrm>
              <a:off x="1788" y="2643"/>
              <a:ext cx="836" cy="836"/>
            </a:xfrm>
            <a:prstGeom prst="ellipse">
              <a:avLst/>
            </a:prstGeom>
            <a:solidFill>
              <a:srgbClr val="EC73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  <p:sp>
          <p:nvSpPr>
            <p:cNvPr id="29" name="图形"/>
            <p:cNvSpPr/>
            <p:nvPr/>
          </p:nvSpPr>
          <p:spPr>
            <a:xfrm>
              <a:off x="1620" y="2475"/>
              <a:ext cx="1172" cy="1172"/>
            </a:xfrm>
            <a:prstGeom prst="ellipse">
              <a:avLst/>
            </a:prstGeom>
            <a:noFill/>
            <a:ln>
              <a:gradFill>
                <a:gsLst>
                  <a:gs pos="0">
                    <a:srgbClr val="EC7368"/>
                  </a:gs>
                  <a:gs pos="100000">
                    <a:srgbClr val="EC7368">
                      <a:alpha val="0"/>
                    </a:srgbClr>
                  </a:gs>
                </a:gsLst>
                <a:lin ang="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</p:grpSp>
      <p:grpSp>
        <p:nvGrpSpPr>
          <p:cNvPr id="22" name="图形"/>
          <p:cNvGrpSpPr/>
          <p:nvPr/>
        </p:nvGrpSpPr>
        <p:grpSpPr>
          <a:xfrm>
            <a:off x="9361171" y="6076315"/>
            <a:ext cx="2339340" cy="403860"/>
            <a:chOff x="14742" y="9569"/>
            <a:chExt cx="3684" cy="636"/>
          </a:xfrm>
        </p:grpSpPr>
        <p:grpSp>
          <p:nvGrpSpPr>
            <p:cNvPr id="10" name="组合 9"/>
            <p:cNvGrpSpPr/>
            <p:nvPr/>
          </p:nvGrpSpPr>
          <p:grpSpPr>
            <a:xfrm>
              <a:off x="14742" y="9569"/>
              <a:ext cx="637" cy="637"/>
              <a:chOff x="1620" y="2475"/>
              <a:chExt cx="1172" cy="1172"/>
            </a:xfrm>
          </p:grpSpPr>
          <p:sp>
            <p:nvSpPr>
              <p:cNvPr id="11" name="图形"/>
              <p:cNvSpPr/>
              <p:nvPr/>
            </p:nvSpPr>
            <p:spPr>
              <a:xfrm>
                <a:off x="1788" y="2643"/>
                <a:ext cx="836" cy="836"/>
              </a:xfrm>
              <a:prstGeom prst="ellipse">
                <a:avLst/>
              </a:prstGeom>
              <a:solidFill>
                <a:srgbClr val="435B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endParaRPr>
              </a:p>
            </p:txBody>
          </p:sp>
          <p:sp>
            <p:nvSpPr>
              <p:cNvPr id="12" name="图形"/>
              <p:cNvSpPr/>
              <p:nvPr/>
            </p:nvSpPr>
            <p:spPr>
              <a:xfrm>
                <a:off x="1620" y="2475"/>
                <a:ext cx="1172" cy="1172"/>
              </a:xfrm>
              <a:prstGeom prst="ellipse">
                <a:avLst/>
              </a:prstGeom>
              <a:noFill/>
              <a:ln>
                <a:gradFill>
                  <a:gsLst>
                    <a:gs pos="0">
                      <a:srgbClr val="435B68"/>
                    </a:gs>
                    <a:gs pos="100000">
                      <a:srgbClr val="435B68">
                        <a:alpha val="0"/>
                      </a:srgbClr>
                    </a:gs>
                  </a:gsLst>
                  <a:lin ang="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endParaRPr>
              </a:p>
            </p:txBody>
          </p:sp>
        </p:grpSp>
        <p:grpSp>
          <p:nvGrpSpPr>
            <p:cNvPr id="13" name="组合 12"/>
            <p:cNvGrpSpPr/>
            <p:nvPr/>
          </p:nvGrpSpPr>
          <p:grpSpPr>
            <a:xfrm>
              <a:off x="15758" y="9569"/>
              <a:ext cx="637" cy="637"/>
              <a:chOff x="1620" y="2475"/>
              <a:chExt cx="1172" cy="1172"/>
            </a:xfrm>
          </p:grpSpPr>
          <p:sp>
            <p:nvSpPr>
              <p:cNvPr id="14" name="图形"/>
              <p:cNvSpPr/>
              <p:nvPr/>
            </p:nvSpPr>
            <p:spPr>
              <a:xfrm>
                <a:off x="1788" y="2643"/>
                <a:ext cx="836" cy="836"/>
              </a:xfrm>
              <a:prstGeom prst="ellipse">
                <a:avLst/>
              </a:prstGeom>
              <a:solidFill>
                <a:srgbClr val="435B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endParaRPr>
              </a:p>
            </p:txBody>
          </p:sp>
          <p:sp>
            <p:nvSpPr>
              <p:cNvPr id="15" name="图形"/>
              <p:cNvSpPr/>
              <p:nvPr/>
            </p:nvSpPr>
            <p:spPr>
              <a:xfrm>
                <a:off x="1620" y="2475"/>
                <a:ext cx="1172" cy="1172"/>
              </a:xfrm>
              <a:prstGeom prst="ellipse">
                <a:avLst/>
              </a:prstGeom>
              <a:noFill/>
              <a:ln>
                <a:gradFill>
                  <a:gsLst>
                    <a:gs pos="0">
                      <a:srgbClr val="435B68"/>
                    </a:gs>
                    <a:gs pos="100000">
                      <a:srgbClr val="435B68">
                        <a:alpha val="0"/>
                      </a:srgbClr>
                    </a:gs>
                  </a:gsLst>
                  <a:lin ang="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endParaRPr>
              </a:p>
            </p:txBody>
          </p:sp>
        </p:grpSp>
        <p:grpSp>
          <p:nvGrpSpPr>
            <p:cNvPr id="16" name="组合 15"/>
            <p:cNvGrpSpPr/>
            <p:nvPr/>
          </p:nvGrpSpPr>
          <p:grpSpPr>
            <a:xfrm>
              <a:off x="16774" y="9569"/>
              <a:ext cx="637" cy="637"/>
              <a:chOff x="1620" y="2475"/>
              <a:chExt cx="1172" cy="1172"/>
            </a:xfrm>
          </p:grpSpPr>
          <p:sp>
            <p:nvSpPr>
              <p:cNvPr id="17" name="图形"/>
              <p:cNvSpPr/>
              <p:nvPr/>
            </p:nvSpPr>
            <p:spPr>
              <a:xfrm>
                <a:off x="1788" y="2643"/>
                <a:ext cx="836" cy="836"/>
              </a:xfrm>
              <a:prstGeom prst="ellipse">
                <a:avLst/>
              </a:prstGeom>
              <a:solidFill>
                <a:srgbClr val="435B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endParaRPr>
              </a:p>
            </p:txBody>
          </p:sp>
          <p:sp>
            <p:nvSpPr>
              <p:cNvPr id="18" name="图形"/>
              <p:cNvSpPr/>
              <p:nvPr/>
            </p:nvSpPr>
            <p:spPr>
              <a:xfrm>
                <a:off x="1620" y="2475"/>
                <a:ext cx="1172" cy="1172"/>
              </a:xfrm>
              <a:prstGeom prst="ellipse">
                <a:avLst/>
              </a:prstGeom>
              <a:noFill/>
              <a:ln>
                <a:gradFill>
                  <a:gsLst>
                    <a:gs pos="0">
                      <a:srgbClr val="435B68"/>
                    </a:gs>
                    <a:gs pos="100000">
                      <a:srgbClr val="435B68">
                        <a:alpha val="0"/>
                      </a:srgbClr>
                    </a:gs>
                  </a:gsLst>
                  <a:lin ang="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endParaRPr>
              </a:p>
            </p:txBody>
          </p:sp>
        </p:grpSp>
        <p:grpSp>
          <p:nvGrpSpPr>
            <p:cNvPr id="19" name="组合 18"/>
            <p:cNvGrpSpPr/>
            <p:nvPr/>
          </p:nvGrpSpPr>
          <p:grpSpPr>
            <a:xfrm>
              <a:off x="17790" y="9569"/>
              <a:ext cx="637" cy="637"/>
              <a:chOff x="1620" y="2475"/>
              <a:chExt cx="1172" cy="1172"/>
            </a:xfrm>
          </p:grpSpPr>
          <p:sp>
            <p:nvSpPr>
              <p:cNvPr id="20" name="图形"/>
              <p:cNvSpPr/>
              <p:nvPr/>
            </p:nvSpPr>
            <p:spPr>
              <a:xfrm>
                <a:off x="1788" y="2643"/>
                <a:ext cx="836" cy="836"/>
              </a:xfrm>
              <a:prstGeom prst="ellipse">
                <a:avLst/>
              </a:prstGeom>
              <a:solidFill>
                <a:srgbClr val="435B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endParaRPr>
              </a:p>
            </p:txBody>
          </p:sp>
          <p:sp>
            <p:nvSpPr>
              <p:cNvPr id="21" name="图形"/>
              <p:cNvSpPr/>
              <p:nvPr/>
            </p:nvSpPr>
            <p:spPr>
              <a:xfrm>
                <a:off x="1620" y="2475"/>
                <a:ext cx="1172" cy="1172"/>
              </a:xfrm>
              <a:prstGeom prst="ellipse">
                <a:avLst/>
              </a:prstGeom>
              <a:noFill/>
              <a:ln>
                <a:gradFill>
                  <a:gsLst>
                    <a:gs pos="0">
                      <a:srgbClr val="435B68"/>
                    </a:gs>
                    <a:gs pos="100000">
                      <a:srgbClr val="435B68">
                        <a:alpha val="0"/>
                      </a:srgbClr>
                    </a:gs>
                  </a:gsLst>
                  <a:lin ang="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endParaRPr>
              </a:p>
            </p:txBody>
          </p:sp>
        </p:grpSp>
      </p:grpSp>
      <p:grpSp>
        <p:nvGrpSpPr>
          <p:cNvPr id="24" name="图形"/>
          <p:cNvGrpSpPr/>
          <p:nvPr/>
        </p:nvGrpSpPr>
        <p:grpSpPr>
          <a:xfrm>
            <a:off x="516891" y="5785485"/>
            <a:ext cx="744220" cy="744220"/>
            <a:chOff x="1620" y="2475"/>
            <a:chExt cx="1172" cy="1172"/>
          </a:xfrm>
        </p:grpSpPr>
        <p:sp>
          <p:nvSpPr>
            <p:cNvPr id="25" name="图形"/>
            <p:cNvSpPr/>
            <p:nvPr/>
          </p:nvSpPr>
          <p:spPr>
            <a:xfrm>
              <a:off x="1788" y="2643"/>
              <a:ext cx="836" cy="836"/>
            </a:xfrm>
            <a:prstGeom prst="ellipse">
              <a:avLst/>
            </a:prstGeom>
            <a:solidFill>
              <a:srgbClr val="435B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  <p:sp>
          <p:nvSpPr>
            <p:cNvPr id="26" name="图形"/>
            <p:cNvSpPr/>
            <p:nvPr/>
          </p:nvSpPr>
          <p:spPr>
            <a:xfrm>
              <a:off x="1620" y="2475"/>
              <a:ext cx="1172" cy="1172"/>
            </a:xfrm>
            <a:prstGeom prst="ellipse">
              <a:avLst/>
            </a:prstGeom>
            <a:noFill/>
            <a:ln>
              <a:gradFill>
                <a:gsLst>
                  <a:gs pos="0">
                    <a:srgbClr val="435B68"/>
                  </a:gs>
                  <a:gs pos="100000">
                    <a:srgbClr val="435B68">
                      <a:alpha val="0"/>
                    </a:srgbClr>
                  </a:gs>
                </a:gsLst>
                <a:lin ang="135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</p:grpSp>
    </p:spTree>
    <p:custDataLst>
      <p:tags r:id="rId1"/>
    </p:custDataLst>
  </p:cSld>
  <p:clrMapOvr>
    <a:masterClrMapping/>
  </p:clrMapOvr>
  <p:transition advTm="200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2" grpId="1" animBg="1"/>
      <p:bldP spid="5" grpId="0" bldLvl="0" animBg="1"/>
      <p:bldP spid="5" grpId="1" animBg="1"/>
      <p:bldP spid="3" grpId="0" bldLvl="0" animBg="1"/>
      <p:bldP spid="3" grpId="1" animBg="1"/>
      <p:bldP spid="42" grpId="0"/>
      <p:bldP spid="42" grpId="1"/>
      <p:bldP spid="77" grpId="0"/>
      <p:bldP spid="77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4058920" y="523875"/>
            <a:ext cx="384048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6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ea typeface="腾讯体 W7"/>
                <a:cs typeface="字魂36号-正文宋楷" panose="00000500000000000000" charset="-122"/>
                <a:sym typeface="Times New Roman"/>
              </a:rPr>
              <a:t>高精度动态定时器</a:t>
            </a:r>
            <a:endParaRPr lang="zh-CN" altLang="en-US" sz="3600">
              <a:solidFill>
                <a:schemeClr val="tx1">
                  <a:lumMod val="75000"/>
                  <a:lumOff val="25000"/>
                </a:schemeClr>
              </a:solidFill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  <a:p>
            <a:endParaRPr lang="en-US" sz="3600"/>
          </a:p>
        </p:txBody>
      </p:sp>
      <p:sp>
        <p:nvSpPr>
          <p:cNvPr id="6" name="Text Box 5"/>
          <p:cNvSpPr txBox="1"/>
          <p:nvPr/>
        </p:nvSpPr>
        <p:spPr>
          <a:xfrm>
            <a:off x="1284605" y="1579880"/>
            <a:ext cx="1808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200">
                <a:solidFill>
                  <a:srgbClr val="FF0000"/>
                </a:solidFill>
              </a:rPr>
              <a:t>系统调用</a:t>
            </a:r>
            <a:endParaRPr lang="zh-CN" altLang="en-US" sz="3200">
              <a:solidFill>
                <a:srgbClr val="FF0000"/>
              </a:solidFill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2138045" y="2292985"/>
            <a:ext cx="25882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>
                <a:solidFill>
                  <a:srgbClr val="FF0000"/>
                </a:solidFill>
              </a:rPr>
              <a:t>clock_nanosleep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2484120" y="2829560"/>
            <a:ext cx="80594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/>
              <a:t> int clock_nanosleep(CLOCK_REALTIME, 0, &amp;req, &amp;rem);</a:t>
            </a:r>
            <a:endParaRPr lang="en-US" sz="2400"/>
          </a:p>
        </p:txBody>
      </p:sp>
      <p:sp>
        <p:nvSpPr>
          <p:cNvPr id="5" name="Text Box 4"/>
          <p:cNvSpPr txBox="1"/>
          <p:nvPr/>
        </p:nvSpPr>
        <p:spPr>
          <a:xfrm>
            <a:off x="2554605" y="3956050"/>
            <a:ext cx="6538595" cy="193802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/>
              <a:t>int fd = timerfd_create(CLOCK_REALTIME, 0);</a:t>
            </a:r>
            <a:endParaRPr lang="en-US" sz="2400"/>
          </a:p>
          <a:p>
            <a:pPr algn="l"/>
            <a:r>
              <a:rPr lang="en-US" sz="2400"/>
              <a:t>struct itimerspec new_value;</a:t>
            </a:r>
            <a:endParaRPr lang="en-US" sz="2400"/>
          </a:p>
          <a:p>
            <a:pPr algn="l"/>
            <a:r>
              <a:rPr lang="en-US" sz="2400"/>
              <a:t>new_value.it_value.tv_sec = 5;  // 启动时间</a:t>
            </a:r>
            <a:endParaRPr lang="en-US" sz="2400"/>
          </a:p>
          <a:p>
            <a:pPr algn="l"/>
            <a:r>
              <a:rPr lang="en-US" sz="2400"/>
              <a:t>new_value.it_interval.tv_sec = 5;  // </a:t>
            </a:r>
            <a:r>
              <a:rPr lang="zh-CN" altLang="en-US" sz="2400"/>
              <a:t>时间间隔</a:t>
            </a:r>
            <a:endParaRPr lang="en-US" sz="2400"/>
          </a:p>
          <a:p>
            <a:pPr algn="l"/>
            <a:r>
              <a:rPr lang="en-US" sz="2400"/>
              <a:t>timerfd_settime(fd, 0, &amp;new_value, NULL);</a:t>
            </a:r>
            <a:endParaRPr lang="en-US" sz="2400"/>
          </a:p>
        </p:txBody>
      </p:sp>
      <p:sp>
        <p:nvSpPr>
          <p:cNvPr id="10" name="Text Box 9"/>
          <p:cNvSpPr txBox="1"/>
          <p:nvPr/>
        </p:nvSpPr>
        <p:spPr>
          <a:xfrm>
            <a:off x="2138045" y="3366135"/>
            <a:ext cx="50514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>
                <a:solidFill>
                  <a:srgbClr val="FF0000"/>
                </a:solidFill>
              </a:rPr>
              <a:t>timerfd_create 和 timerfd_settime</a:t>
            </a:r>
            <a:endParaRPr lang="en-US" sz="240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2000"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Box 19"/>
          <p:cNvSpPr txBox="1"/>
          <p:nvPr/>
        </p:nvSpPr>
        <p:spPr>
          <a:xfrm>
            <a:off x="1409700" y="1619250"/>
            <a:ext cx="9595485" cy="20612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3200">
                <a:solidFill>
                  <a:srgbClr val="FF0000"/>
                </a:solidFill>
              </a:rPr>
              <a:t>内核中的时间概念</a:t>
            </a:r>
            <a:endParaRPr lang="en-US" sz="3200">
              <a:solidFill>
                <a:srgbClr val="FF0000"/>
              </a:solidFill>
            </a:endParaRPr>
          </a:p>
          <a:p>
            <a:pPr algn="l"/>
            <a:endParaRPr lang="en-US" sz="2400"/>
          </a:p>
          <a:p>
            <a:pPr algn="l"/>
            <a:r>
              <a:rPr lang="en-US" sz="2400"/>
              <a:t>    系统定时器以某种频率自行触发时钟中断，该频率可以通过编程预定，称为</a:t>
            </a:r>
            <a:r>
              <a:rPr lang="en-US" sz="2400">
                <a:solidFill>
                  <a:srgbClr val="FF0000"/>
                </a:solidFill>
              </a:rPr>
              <a:t>节拍率</a:t>
            </a:r>
            <a:r>
              <a:rPr lang="en-US" sz="2400">
                <a:solidFill>
                  <a:schemeClr val="tx1"/>
                </a:solidFill>
              </a:rPr>
              <a:t>（</a:t>
            </a:r>
            <a:r>
              <a:rPr lang="en-US" sz="2400">
                <a:solidFill>
                  <a:srgbClr val="FF0000"/>
                </a:solidFill>
              </a:rPr>
              <a:t>tick</a:t>
            </a:r>
            <a:r>
              <a:rPr lang="en-US" sz="2400"/>
              <a:t> rate / </a:t>
            </a:r>
            <a:r>
              <a:rPr lang="en-US" sz="2400">
                <a:solidFill>
                  <a:srgbClr val="FF0000"/>
                </a:solidFill>
              </a:rPr>
              <a:t>HZ</a:t>
            </a:r>
            <a:r>
              <a:rPr lang="en-US" sz="2400"/>
              <a:t>）。连续两次时钟中断的间隔时间称为节拍（ticks / jiffies），它等于节拍率分之一秒。</a:t>
            </a:r>
            <a:endParaRPr lang="en-US" sz="2400"/>
          </a:p>
        </p:txBody>
      </p:sp>
      <p:sp>
        <p:nvSpPr>
          <p:cNvPr id="4" name="Text Box 3"/>
          <p:cNvSpPr txBox="1"/>
          <p:nvPr/>
        </p:nvSpPr>
        <p:spPr>
          <a:xfrm>
            <a:off x="4058920" y="523875"/>
            <a:ext cx="33832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600"/>
              <a:t>计算机中的时间</a:t>
            </a:r>
            <a:endParaRPr lang="zh-CN" altLang="en-US" sz="3600"/>
          </a:p>
        </p:txBody>
      </p:sp>
    </p:spTree>
    <p:custDataLst>
      <p:tags r:id="rId1"/>
    </p:custDataLst>
  </p:cSld>
  <p:clrMapOvr>
    <a:masterClrMapping/>
  </p:clrMapOvr>
  <p:transition advTm="2000">
    <p:comb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4058920" y="523875"/>
            <a:ext cx="384048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6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ea typeface="腾讯体 W7"/>
                <a:cs typeface="字魂36号-正文宋楷" panose="00000500000000000000" charset="-122"/>
                <a:sym typeface="Times New Roman"/>
              </a:rPr>
              <a:t>高精度动态定时器</a:t>
            </a:r>
            <a:endParaRPr lang="zh-CN" altLang="en-US" sz="3600">
              <a:solidFill>
                <a:schemeClr val="tx1">
                  <a:lumMod val="75000"/>
                  <a:lumOff val="25000"/>
                </a:schemeClr>
              </a:solidFill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  <a:p>
            <a:endParaRPr lang="en-US" sz="3600"/>
          </a:p>
        </p:txBody>
      </p:sp>
      <p:sp>
        <p:nvSpPr>
          <p:cNvPr id="6" name="Text Box 5"/>
          <p:cNvSpPr txBox="1"/>
          <p:nvPr/>
        </p:nvSpPr>
        <p:spPr>
          <a:xfrm>
            <a:off x="1284605" y="1579880"/>
            <a:ext cx="1808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200">
                <a:solidFill>
                  <a:srgbClr val="FF0000"/>
                </a:solidFill>
              </a:rPr>
              <a:t>硬件实现</a:t>
            </a:r>
            <a:endParaRPr lang="zh-CN" altLang="en-US" sz="3200">
              <a:solidFill>
                <a:srgbClr val="FF0000"/>
              </a:solidFill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2063115" y="2284095"/>
            <a:ext cx="849185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itimer </a:t>
            </a:r>
            <a:r>
              <a:rPr lang="zh-CN" altLang="en-US" sz="2400"/>
              <a:t>：</a:t>
            </a:r>
            <a:r>
              <a:rPr lang="en-US" sz="2400"/>
              <a:t>基于hrtimer和信号配合实现，通过hrtimer设置高精度超时时间，到期后通过信号方式通知进程。itimer提供下面三种定时方式，收到的信号也不同。</a:t>
            </a:r>
            <a:endParaRPr lang="en-US" sz="2400"/>
          </a:p>
        </p:txBody>
      </p:sp>
      <p:pic>
        <p:nvPicPr>
          <p:cNvPr id="8" name="Picture 7" descr="172621809844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45945" y="3764280"/>
            <a:ext cx="8500110" cy="248094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ransition advTm="2000">
    <p:comb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4058920" y="523875"/>
            <a:ext cx="384048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6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ea typeface="腾讯体 W7"/>
                <a:cs typeface="字魂36号-正文宋楷" panose="00000500000000000000" charset="-122"/>
                <a:sym typeface="Times New Roman"/>
              </a:rPr>
              <a:t>高精度动态定时器</a:t>
            </a:r>
            <a:endParaRPr lang="zh-CN" altLang="en-US" sz="3600">
              <a:solidFill>
                <a:schemeClr val="tx1">
                  <a:lumMod val="75000"/>
                  <a:lumOff val="25000"/>
                </a:schemeClr>
              </a:solidFill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  <a:p>
            <a:endParaRPr lang="en-US" sz="3600"/>
          </a:p>
        </p:txBody>
      </p:sp>
      <p:sp>
        <p:nvSpPr>
          <p:cNvPr id="6" name="Text Box 5"/>
          <p:cNvSpPr txBox="1"/>
          <p:nvPr/>
        </p:nvSpPr>
        <p:spPr>
          <a:xfrm>
            <a:off x="1284605" y="1579880"/>
            <a:ext cx="1808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200">
                <a:solidFill>
                  <a:srgbClr val="FF0000"/>
                </a:solidFill>
              </a:rPr>
              <a:t>应用场景</a:t>
            </a:r>
            <a:endParaRPr lang="zh-CN" altLang="en-US" sz="3200">
              <a:solidFill>
                <a:srgbClr val="FF0000"/>
              </a:solidFill>
            </a:endParaRPr>
          </a:p>
        </p:txBody>
      </p:sp>
      <p:sp>
        <p:nvSpPr>
          <p:cNvPr id="11" name="Text Box 10"/>
          <p:cNvSpPr txBox="1"/>
          <p:nvPr/>
        </p:nvSpPr>
        <p:spPr>
          <a:xfrm>
            <a:off x="2493010" y="2682240"/>
            <a:ext cx="769874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>
                <a:solidFill>
                  <a:schemeClr val="accent6">
                    <a:lumMod val="75000"/>
                  </a:schemeClr>
                </a:solidFill>
              </a:rPr>
              <a:t>网络应用</a:t>
            </a:r>
            <a:r>
              <a:rPr lang="en-US"/>
              <a:t>：在网络通信中，高精度定时器用于管理数据包的发送和接收时间，实现网络流量控制和拥塞避免。</a:t>
            </a:r>
            <a:endParaRPr lang="en-US"/>
          </a:p>
          <a:p>
            <a:pPr algn="l"/>
            <a:r>
              <a:rPr lang="en-US">
                <a:solidFill>
                  <a:schemeClr val="accent6">
                    <a:lumMod val="75000"/>
                  </a:schemeClr>
                </a:solidFill>
              </a:rPr>
              <a:t>看门狗定时器</a:t>
            </a:r>
            <a:r>
              <a:rPr lang="en-US"/>
              <a:t>：在嵌入式系统中，看门狗定时器用于防止系统死锁和异常。高精度定时器确保看门狗定时器能够在预定的时间准确重置，从而避免系统重启。</a:t>
            </a:r>
            <a:endParaRPr lang="en-US"/>
          </a:p>
          <a:p>
            <a:pPr algn="l"/>
            <a:r>
              <a:rPr lang="en-US">
                <a:solidFill>
                  <a:schemeClr val="accent6">
                    <a:lumMod val="75000"/>
                  </a:schemeClr>
                </a:solidFill>
              </a:rPr>
              <a:t>高精度测量和控制</a:t>
            </a:r>
            <a:r>
              <a:rPr lang="en-US"/>
              <a:t>：在科学实验和工业控制系统中，高精度定时器用于精确测量和控制实验条件和生产过程，如温度控制、化学反应的定时和数据采集。</a:t>
            </a:r>
            <a:endParaRPr lang="en-US"/>
          </a:p>
        </p:txBody>
      </p:sp>
    </p:spTree>
    <p:custDataLst>
      <p:tags r:id="rId1"/>
    </p:custDataLst>
  </p:cSld>
  <p:clrMapOvr>
    <a:masterClrMapping/>
  </p:clrMapOvr>
  <p:transition advTm="2000">
    <p:comb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图形"/>
          <p:cNvGrpSpPr/>
          <p:nvPr/>
        </p:nvGrpSpPr>
        <p:grpSpPr>
          <a:xfrm>
            <a:off x="9312912" y="335916"/>
            <a:ext cx="2584449" cy="443865"/>
            <a:chOff x="238" y="427"/>
            <a:chExt cx="4070" cy="699"/>
          </a:xfrm>
        </p:grpSpPr>
        <p:sp>
          <p:nvSpPr>
            <p:cNvPr id="7" name="图形"/>
            <p:cNvSpPr/>
            <p:nvPr/>
          </p:nvSpPr>
          <p:spPr>
            <a:xfrm>
              <a:off x="238" y="427"/>
              <a:ext cx="699" cy="699"/>
            </a:xfrm>
            <a:prstGeom prst="ellipse">
              <a:avLst/>
            </a:prstGeom>
            <a:solidFill>
              <a:srgbClr val="EC73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rPr>
                <a:t>C</a:t>
              </a:r>
              <a:endParaRPr lang="en-US" altLang="zh-CN" sz="2000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  <p:sp>
          <p:nvSpPr>
            <p:cNvPr id="8" name="图形"/>
            <p:cNvSpPr txBox="1"/>
            <p:nvPr/>
          </p:nvSpPr>
          <p:spPr>
            <a:xfrm>
              <a:off x="937" y="511"/>
              <a:ext cx="3371" cy="5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rPr>
                <a:t>OMPANY LOGO</a:t>
              </a:r>
              <a:endPara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</p:grpSp>
      <p:sp>
        <p:nvSpPr>
          <p:cNvPr id="9" name="图形"/>
          <p:cNvSpPr/>
          <p:nvPr/>
        </p:nvSpPr>
        <p:spPr>
          <a:xfrm>
            <a:off x="3354071" y="718187"/>
            <a:ext cx="5445125" cy="5445125"/>
          </a:xfrm>
          <a:prstGeom prst="ellipse">
            <a:avLst/>
          </a:prstGeom>
          <a:solidFill>
            <a:srgbClr val="EC7368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</p:txBody>
      </p:sp>
      <p:sp>
        <p:nvSpPr>
          <p:cNvPr id="10" name="图形"/>
          <p:cNvSpPr/>
          <p:nvPr/>
        </p:nvSpPr>
        <p:spPr>
          <a:xfrm>
            <a:off x="2988946" y="353062"/>
            <a:ext cx="6175375" cy="6175375"/>
          </a:xfrm>
          <a:prstGeom prst="arc">
            <a:avLst/>
          </a:prstGeom>
          <a:ln w="12700">
            <a:solidFill>
              <a:srgbClr val="435B68"/>
            </a:solidFill>
            <a:headEnd type="oval"/>
            <a:tailEnd type="oval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</p:txBody>
      </p:sp>
      <p:sp>
        <p:nvSpPr>
          <p:cNvPr id="11" name="图形"/>
          <p:cNvSpPr/>
          <p:nvPr/>
        </p:nvSpPr>
        <p:spPr>
          <a:xfrm flipH="1" flipV="1">
            <a:off x="2988946" y="353062"/>
            <a:ext cx="6175375" cy="6175375"/>
          </a:xfrm>
          <a:prstGeom prst="arc">
            <a:avLst/>
          </a:prstGeom>
          <a:ln w="12700">
            <a:solidFill>
              <a:srgbClr val="435B68"/>
            </a:solidFill>
            <a:headEnd type="oval"/>
            <a:tailEnd type="oval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</p:txBody>
      </p:sp>
      <p:grpSp>
        <p:nvGrpSpPr>
          <p:cNvPr id="14" name="图形"/>
          <p:cNvGrpSpPr/>
          <p:nvPr/>
        </p:nvGrpSpPr>
        <p:grpSpPr>
          <a:xfrm>
            <a:off x="10340975" y="4903470"/>
            <a:ext cx="744220" cy="744220"/>
            <a:chOff x="1620" y="2475"/>
            <a:chExt cx="1172" cy="1172"/>
          </a:xfrm>
        </p:grpSpPr>
        <p:sp>
          <p:nvSpPr>
            <p:cNvPr id="15" name="图形"/>
            <p:cNvSpPr/>
            <p:nvPr/>
          </p:nvSpPr>
          <p:spPr>
            <a:xfrm>
              <a:off x="1788" y="2643"/>
              <a:ext cx="836" cy="836"/>
            </a:xfrm>
            <a:prstGeom prst="ellipse">
              <a:avLst/>
            </a:prstGeom>
            <a:solidFill>
              <a:srgbClr val="EC73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  <p:sp>
          <p:nvSpPr>
            <p:cNvPr id="16" name="图形"/>
            <p:cNvSpPr/>
            <p:nvPr/>
          </p:nvSpPr>
          <p:spPr>
            <a:xfrm>
              <a:off x="1620" y="2475"/>
              <a:ext cx="1172" cy="1172"/>
            </a:xfrm>
            <a:prstGeom prst="ellipse">
              <a:avLst/>
            </a:prstGeom>
            <a:noFill/>
            <a:ln>
              <a:gradFill>
                <a:gsLst>
                  <a:gs pos="0">
                    <a:srgbClr val="EC7368"/>
                  </a:gs>
                  <a:gs pos="100000">
                    <a:srgbClr val="EC7368">
                      <a:alpha val="0"/>
                    </a:srgb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</p:grpSp>
      <p:grpSp>
        <p:nvGrpSpPr>
          <p:cNvPr id="17" name="图形"/>
          <p:cNvGrpSpPr/>
          <p:nvPr/>
        </p:nvGrpSpPr>
        <p:grpSpPr>
          <a:xfrm>
            <a:off x="852171" y="4903470"/>
            <a:ext cx="744220" cy="744220"/>
            <a:chOff x="1620" y="2475"/>
            <a:chExt cx="1172" cy="1172"/>
          </a:xfrm>
        </p:grpSpPr>
        <p:sp>
          <p:nvSpPr>
            <p:cNvPr id="30" name="图形"/>
            <p:cNvSpPr/>
            <p:nvPr/>
          </p:nvSpPr>
          <p:spPr>
            <a:xfrm>
              <a:off x="1788" y="2643"/>
              <a:ext cx="836" cy="836"/>
            </a:xfrm>
            <a:prstGeom prst="ellipse">
              <a:avLst/>
            </a:prstGeom>
            <a:solidFill>
              <a:srgbClr val="435B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  <p:sp>
          <p:nvSpPr>
            <p:cNvPr id="31" name="图形"/>
            <p:cNvSpPr/>
            <p:nvPr/>
          </p:nvSpPr>
          <p:spPr>
            <a:xfrm>
              <a:off x="1620" y="2475"/>
              <a:ext cx="1172" cy="1172"/>
            </a:xfrm>
            <a:prstGeom prst="ellipse">
              <a:avLst/>
            </a:prstGeom>
            <a:noFill/>
            <a:ln>
              <a:gradFill>
                <a:gsLst>
                  <a:gs pos="0">
                    <a:srgbClr val="435B68"/>
                  </a:gs>
                  <a:gs pos="100000">
                    <a:srgbClr val="435B68">
                      <a:alpha val="0"/>
                    </a:srgbClr>
                  </a:gs>
                </a:gsLst>
                <a:lin ang="135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</p:grpSp>
      <p:grpSp>
        <p:nvGrpSpPr>
          <p:cNvPr id="38" name="图形"/>
          <p:cNvGrpSpPr/>
          <p:nvPr/>
        </p:nvGrpSpPr>
        <p:grpSpPr>
          <a:xfrm>
            <a:off x="1489711" y="1494792"/>
            <a:ext cx="404495" cy="404495"/>
            <a:chOff x="1620" y="2475"/>
            <a:chExt cx="1172" cy="1172"/>
          </a:xfrm>
        </p:grpSpPr>
        <p:sp>
          <p:nvSpPr>
            <p:cNvPr id="39" name="图形"/>
            <p:cNvSpPr/>
            <p:nvPr/>
          </p:nvSpPr>
          <p:spPr>
            <a:xfrm>
              <a:off x="1788" y="2643"/>
              <a:ext cx="836" cy="836"/>
            </a:xfrm>
            <a:prstGeom prst="ellipse">
              <a:avLst/>
            </a:prstGeom>
            <a:solidFill>
              <a:srgbClr val="EC73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  <p:sp>
          <p:nvSpPr>
            <p:cNvPr id="40" name="图形"/>
            <p:cNvSpPr/>
            <p:nvPr/>
          </p:nvSpPr>
          <p:spPr>
            <a:xfrm>
              <a:off x="1620" y="2475"/>
              <a:ext cx="1172" cy="1172"/>
            </a:xfrm>
            <a:prstGeom prst="ellipse">
              <a:avLst/>
            </a:prstGeom>
            <a:noFill/>
            <a:ln>
              <a:gradFill>
                <a:gsLst>
                  <a:gs pos="0">
                    <a:srgbClr val="EC7368"/>
                  </a:gs>
                  <a:gs pos="100000">
                    <a:srgbClr val="EC7368">
                      <a:alpha val="0"/>
                    </a:srgbClr>
                  </a:gs>
                </a:gsLst>
                <a:lin ang="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</p:grpSp>
      <p:grpSp>
        <p:nvGrpSpPr>
          <p:cNvPr id="41" name="图形"/>
          <p:cNvGrpSpPr/>
          <p:nvPr/>
        </p:nvGrpSpPr>
        <p:grpSpPr>
          <a:xfrm>
            <a:off x="10605771" y="2352677"/>
            <a:ext cx="404495" cy="404495"/>
            <a:chOff x="1620" y="2475"/>
            <a:chExt cx="1172" cy="1172"/>
          </a:xfrm>
        </p:grpSpPr>
        <p:sp>
          <p:nvSpPr>
            <p:cNvPr id="42" name="图形"/>
            <p:cNvSpPr/>
            <p:nvPr/>
          </p:nvSpPr>
          <p:spPr>
            <a:xfrm>
              <a:off x="1788" y="2643"/>
              <a:ext cx="836" cy="836"/>
            </a:xfrm>
            <a:prstGeom prst="ellipse">
              <a:avLst/>
            </a:prstGeom>
            <a:solidFill>
              <a:srgbClr val="435B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  <p:sp>
          <p:nvSpPr>
            <p:cNvPr id="45" name="图形"/>
            <p:cNvSpPr/>
            <p:nvPr/>
          </p:nvSpPr>
          <p:spPr>
            <a:xfrm>
              <a:off x="1620" y="2475"/>
              <a:ext cx="1172" cy="1172"/>
            </a:xfrm>
            <a:prstGeom prst="ellipse">
              <a:avLst/>
            </a:prstGeom>
            <a:noFill/>
            <a:ln>
              <a:gradFill>
                <a:gsLst>
                  <a:gs pos="0">
                    <a:srgbClr val="435B68"/>
                  </a:gs>
                  <a:gs pos="100000">
                    <a:srgbClr val="435B68">
                      <a:alpha val="0"/>
                    </a:srgbClr>
                  </a:gs>
                </a:gsLst>
                <a:lin ang="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</p:grpSp>
      <p:sp>
        <p:nvSpPr>
          <p:cNvPr id="47" name="图形"/>
          <p:cNvSpPr/>
          <p:nvPr/>
        </p:nvSpPr>
        <p:spPr>
          <a:xfrm flipH="1">
            <a:off x="2476183" y="-159702"/>
            <a:ext cx="7200900" cy="7200900"/>
          </a:xfrm>
          <a:prstGeom prst="arc">
            <a:avLst>
              <a:gd name="adj1" fmla="val 17785405"/>
              <a:gd name="adj2" fmla="val 20876591"/>
            </a:avLst>
          </a:prstGeom>
          <a:ln w="12700">
            <a:solidFill>
              <a:srgbClr val="EC7368"/>
            </a:solidFill>
            <a:headEnd type="oval"/>
            <a:tailEnd type="oval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</p:txBody>
      </p:sp>
      <p:sp>
        <p:nvSpPr>
          <p:cNvPr id="48" name="图形"/>
          <p:cNvSpPr/>
          <p:nvPr/>
        </p:nvSpPr>
        <p:spPr>
          <a:xfrm flipV="1">
            <a:off x="2476183" y="-159702"/>
            <a:ext cx="7200900" cy="7200900"/>
          </a:xfrm>
          <a:prstGeom prst="arc">
            <a:avLst>
              <a:gd name="adj1" fmla="val 17785405"/>
              <a:gd name="adj2" fmla="val 20876591"/>
            </a:avLst>
          </a:prstGeom>
          <a:ln w="12700">
            <a:solidFill>
              <a:srgbClr val="EC7368"/>
            </a:solidFill>
            <a:headEnd type="oval"/>
            <a:tailEnd type="oval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</p:txBody>
      </p:sp>
      <p:sp>
        <p:nvSpPr>
          <p:cNvPr id="49" name="图形"/>
          <p:cNvSpPr txBox="1"/>
          <p:nvPr/>
        </p:nvSpPr>
        <p:spPr>
          <a:xfrm>
            <a:off x="3770631" y="2698751"/>
            <a:ext cx="46132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8000">
                <a:solidFill>
                  <a:schemeClr val="bg1"/>
                </a:solidFill>
                <a:latin typeface="Times New Roman"/>
                <a:ea typeface="腾讯体 W7"/>
                <a:cs typeface="字魂36号-正文宋楷" panose="00000500000000000000" charset="-122"/>
                <a:sym typeface="Times New Roman"/>
              </a:rPr>
              <a:t>谢谢观看</a:t>
            </a:r>
            <a:endParaRPr lang="zh-CN" altLang="en-US" sz="8000">
              <a:solidFill>
                <a:schemeClr val="bg1"/>
              </a:solidFill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</p:txBody>
      </p:sp>
      <p:sp>
        <p:nvSpPr>
          <p:cNvPr id="28" name="图形"/>
          <p:cNvSpPr/>
          <p:nvPr/>
        </p:nvSpPr>
        <p:spPr>
          <a:xfrm flipV="1">
            <a:off x="10003155" y="4259582"/>
            <a:ext cx="2434591" cy="2894965"/>
          </a:xfrm>
          <a:custGeom>
            <a:avLst/>
            <a:gdLst>
              <a:gd name="connsiteX0" fmla="*/ 0 w 4530"/>
              <a:gd name="connsiteY0" fmla="*/ 0 h 5369"/>
              <a:gd name="connsiteX1" fmla="*/ 4484 w 4530"/>
              <a:gd name="connsiteY1" fmla="*/ 0 h 5369"/>
              <a:gd name="connsiteX2" fmla="*/ 4484 w 4530"/>
              <a:gd name="connsiteY2" fmla="*/ 4937 h 5369"/>
              <a:gd name="connsiteX3" fmla="*/ 4530 w 4530"/>
              <a:gd name="connsiteY3" fmla="*/ 5369 h 5369"/>
              <a:gd name="connsiteX4" fmla="*/ 3904 w 4530"/>
              <a:gd name="connsiteY4" fmla="*/ 4873 h 5369"/>
              <a:gd name="connsiteX5" fmla="*/ 3325 w 4530"/>
              <a:gd name="connsiteY5" fmla="*/ 4240 h 5369"/>
              <a:gd name="connsiteX6" fmla="*/ 2767 w 4530"/>
              <a:gd name="connsiteY6" fmla="*/ 2286 h 5369"/>
              <a:gd name="connsiteX7" fmla="*/ 1315 w 4530"/>
              <a:gd name="connsiteY7" fmla="*/ 1217 h 5369"/>
              <a:gd name="connsiteX8" fmla="*/ 0 w 4530"/>
              <a:gd name="connsiteY8" fmla="*/ 0 h 5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33" h="5270">
                <a:moveTo>
                  <a:pt x="0" y="0"/>
                </a:moveTo>
                <a:lnTo>
                  <a:pt x="4433" y="0"/>
                </a:lnTo>
                <a:lnTo>
                  <a:pt x="4433" y="5270"/>
                </a:lnTo>
                <a:lnTo>
                  <a:pt x="3892" y="4841"/>
                </a:lnTo>
                <a:cubicBezTo>
                  <a:pt x="3741" y="4614"/>
                  <a:pt x="3431" y="4382"/>
                  <a:pt x="3313" y="4208"/>
                </a:cubicBezTo>
                <a:cubicBezTo>
                  <a:pt x="3258" y="3998"/>
                  <a:pt x="3311" y="2688"/>
                  <a:pt x="2755" y="2254"/>
                </a:cubicBezTo>
                <a:cubicBezTo>
                  <a:pt x="2174" y="1685"/>
                  <a:pt x="1796" y="1779"/>
                  <a:pt x="1303" y="1185"/>
                </a:cubicBezTo>
                <a:cubicBezTo>
                  <a:pt x="730" y="575"/>
                  <a:pt x="407" y="1080"/>
                  <a:pt x="7" y="20"/>
                </a:cubicBezTo>
                <a:lnTo>
                  <a:pt x="0" y="0"/>
                </a:lnTo>
                <a:close/>
              </a:path>
            </a:pathLst>
          </a:custGeom>
          <a:solidFill>
            <a:srgbClr val="EC7368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</p:txBody>
      </p:sp>
      <p:sp>
        <p:nvSpPr>
          <p:cNvPr id="29" name="图形"/>
          <p:cNvSpPr/>
          <p:nvPr/>
        </p:nvSpPr>
        <p:spPr>
          <a:xfrm flipH="1">
            <a:off x="-231775" y="-234950"/>
            <a:ext cx="3409315" cy="3118485"/>
          </a:xfrm>
          <a:custGeom>
            <a:avLst/>
            <a:gdLst>
              <a:gd name="connsiteX0" fmla="*/ 0 w 4530"/>
              <a:gd name="connsiteY0" fmla="*/ 0 h 5369"/>
              <a:gd name="connsiteX1" fmla="*/ 4484 w 4530"/>
              <a:gd name="connsiteY1" fmla="*/ 0 h 5369"/>
              <a:gd name="connsiteX2" fmla="*/ 4484 w 4530"/>
              <a:gd name="connsiteY2" fmla="*/ 4937 h 5369"/>
              <a:gd name="connsiteX3" fmla="*/ 4530 w 4530"/>
              <a:gd name="connsiteY3" fmla="*/ 5369 h 5369"/>
              <a:gd name="connsiteX4" fmla="*/ 3904 w 4530"/>
              <a:gd name="connsiteY4" fmla="*/ 4873 h 5369"/>
              <a:gd name="connsiteX5" fmla="*/ 3325 w 4530"/>
              <a:gd name="connsiteY5" fmla="*/ 4240 h 5369"/>
              <a:gd name="connsiteX6" fmla="*/ 2767 w 4530"/>
              <a:gd name="connsiteY6" fmla="*/ 2286 h 5369"/>
              <a:gd name="connsiteX7" fmla="*/ 1315 w 4530"/>
              <a:gd name="connsiteY7" fmla="*/ 1217 h 5369"/>
              <a:gd name="connsiteX8" fmla="*/ 0 w 4530"/>
              <a:gd name="connsiteY8" fmla="*/ 0 h 5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33" h="5270">
                <a:moveTo>
                  <a:pt x="0" y="0"/>
                </a:moveTo>
                <a:lnTo>
                  <a:pt x="4433" y="0"/>
                </a:lnTo>
                <a:lnTo>
                  <a:pt x="4433" y="5270"/>
                </a:lnTo>
                <a:lnTo>
                  <a:pt x="3892" y="4841"/>
                </a:lnTo>
                <a:cubicBezTo>
                  <a:pt x="3741" y="4614"/>
                  <a:pt x="3431" y="4382"/>
                  <a:pt x="3313" y="4208"/>
                </a:cubicBezTo>
                <a:cubicBezTo>
                  <a:pt x="3258" y="3998"/>
                  <a:pt x="3311" y="2688"/>
                  <a:pt x="2755" y="2254"/>
                </a:cubicBezTo>
                <a:cubicBezTo>
                  <a:pt x="2174" y="1685"/>
                  <a:pt x="1796" y="1779"/>
                  <a:pt x="1303" y="1185"/>
                </a:cubicBezTo>
                <a:cubicBezTo>
                  <a:pt x="730" y="575"/>
                  <a:pt x="407" y="1080"/>
                  <a:pt x="7" y="20"/>
                </a:cubicBezTo>
                <a:lnTo>
                  <a:pt x="0" y="0"/>
                </a:lnTo>
                <a:close/>
              </a:path>
            </a:pathLst>
          </a:custGeom>
          <a:solidFill>
            <a:srgbClr val="435B68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</p:txBody>
      </p:sp>
    </p:spTree>
    <p:custDataLst>
      <p:tags r:id="rId1"/>
    </p:custDataLst>
  </p:cSld>
  <p:clrMapOvr>
    <a:masterClrMapping/>
  </p:clrMapOvr>
  <p:transition advTm="2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00" decel="100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8000"/>
                            </p:stCondLst>
                            <p:childTnLst>
                              <p:par>
                                <p:cTn id="6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000"/>
                            </p:stCondLst>
                            <p:childTnLst>
                              <p:par>
                                <p:cTn id="6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0"/>
                            </p:stCondLst>
                            <p:childTnLst>
                              <p:par>
                                <p:cTn id="7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2000"/>
                            </p:stCondLst>
                            <p:childTnLst>
                              <p:par>
                                <p:cTn id="8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9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3000"/>
                            </p:stCondLst>
                            <p:childTnLst>
                              <p:par>
                                <p:cTn id="9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9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nimBg="1"/>
      <p:bldP spid="9" grpId="1" animBg="1"/>
      <p:bldP spid="10" grpId="0" bldLvl="0" animBg="1"/>
      <p:bldP spid="10" grpId="1" animBg="1"/>
      <p:bldP spid="11" grpId="0" bldLvl="0" animBg="1"/>
      <p:bldP spid="11" grpId="1" animBg="1"/>
      <p:bldP spid="47" grpId="0" bldLvl="0" animBg="1"/>
      <p:bldP spid="47" grpId="1" animBg="1"/>
      <p:bldP spid="48" grpId="0" bldLvl="0" animBg="1"/>
      <p:bldP spid="48" grpId="1" animBg="1"/>
      <p:bldP spid="49" grpId="0"/>
      <p:bldP spid="49" grpId="1"/>
      <p:bldP spid="28" grpId="0" animBg="1"/>
      <p:bldP spid="28" grpId="1" animBg="1"/>
      <p:bldP spid="29" grpId="0" animBg="1"/>
      <p:bldP spid="29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图形"/>
          <p:cNvGrpSpPr/>
          <p:nvPr/>
        </p:nvGrpSpPr>
        <p:grpSpPr>
          <a:xfrm>
            <a:off x="1053466" y="231775"/>
            <a:ext cx="10083165" cy="645160"/>
            <a:chOff x="1659" y="365"/>
            <a:chExt cx="15879" cy="1016"/>
          </a:xfrm>
        </p:grpSpPr>
        <p:cxnSp>
          <p:nvCxnSpPr>
            <p:cNvPr id="2" name="图形"/>
            <p:cNvCxnSpPr/>
            <p:nvPr/>
          </p:nvCxnSpPr>
          <p:spPr>
            <a:xfrm>
              <a:off x="1659" y="873"/>
              <a:ext cx="15879" cy="0"/>
            </a:xfrm>
            <a:prstGeom prst="line">
              <a:avLst/>
            </a:prstGeom>
            <a:ln>
              <a:solidFill>
                <a:srgbClr val="EC7368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图形"/>
            <p:cNvSpPr txBox="1"/>
            <p:nvPr/>
          </p:nvSpPr>
          <p:spPr>
            <a:xfrm>
              <a:off x="8449" y="365"/>
              <a:ext cx="1872" cy="101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360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rPr>
                <a:t>分类</a:t>
              </a:r>
              <a:endParaRPr lang="zh-CN" altLang="en-US" sz="36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</p:grpSp>
      <p:sp>
        <p:nvSpPr>
          <p:cNvPr id="9" name="Text Box 8"/>
          <p:cNvSpPr txBox="1"/>
          <p:nvPr/>
        </p:nvSpPr>
        <p:spPr>
          <a:xfrm>
            <a:off x="551180" y="1568450"/>
            <a:ext cx="250634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>
                <a:solidFill>
                  <a:srgbClr val="FF0000"/>
                </a:solidFill>
              </a:rPr>
              <a:t>按分辨率</a:t>
            </a:r>
            <a:endParaRPr lang="zh-CN" altLang="en-US" sz="4000">
              <a:solidFill>
                <a:srgbClr val="FF0000"/>
              </a:solidFill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1552575" y="2528570"/>
            <a:ext cx="2316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/>
              <a:t>低分辨率定时器</a:t>
            </a:r>
            <a:endParaRPr lang="zh-CN" altLang="en-US" sz="2400"/>
          </a:p>
        </p:txBody>
      </p:sp>
      <p:sp>
        <p:nvSpPr>
          <p:cNvPr id="15" name="Text Box 14"/>
          <p:cNvSpPr txBox="1"/>
          <p:nvPr/>
        </p:nvSpPr>
        <p:spPr>
          <a:xfrm>
            <a:off x="1552575" y="3234690"/>
            <a:ext cx="2316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/>
              <a:t>高分辨率定时器</a:t>
            </a:r>
            <a:endParaRPr lang="zh-CN" altLang="en-US" sz="2400"/>
          </a:p>
        </p:txBody>
      </p:sp>
      <p:sp>
        <p:nvSpPr>
          <p:cNvPr id="11" name="Text Box 10"/>
          <p:cNvSpPr txBox="1"/>
          <p:nvPr/>
        </p:nvSpPr>
        <p:spPr>
          <a:xfrm>
            <a:off x="6458585" y="1568450"/>
            <a:ext cx="2722880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4000">
                <a:solidFill>
                  <a:srgbClr val="FF0000"/>
                </a:solidFill>
              </a:rPr>
              <a:t>按工作模式</a:t>
            </a:r>
            <a:endParaRPr lang="zh-CN" altLang="en-US" sz="4000">
              <a:solidFill>
                <a:srgbClr val="FF0000"/>
              </a:solidFill>
            </a:endParaRPr>
          </a:p>
        </p:txBody>
      </p:sp>
      <p:sp>
        <p:nvSpPr>
          <p:cNvPr id="12" name="Text Box 11"/>
          <p:cNvSpPr txBox="1"/>
          <p:nvPr/>
        </p:nvSpPr>
        <p:spPr>
          <a:xfrm>
            <a:off x="7533005" y="2528570"/>
            <a:ext cx="1706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2400"/>
              <a:t>动态</a:t>
            </a:r>
            <a:r>
              <a:rPr lang="zh-CN" altLang="en-US" sz="2400"/>
              <a:t>定时器</a:t>
            </a:r>
            <a:endParaRPr lang="zh-CN" altLang="en-US" sz="2400"/>
          </a:p>
        </p:txBody>
      </p:sp>
      <p:sp>
        <p:nvSpPr>
          <p:cNvPr id="13" name="Text Box 12"/>
          <p:cNvSpPr txBox="1"/>
          <p:nvPr/>
        </p:nvSpPr>
        <p:spPr>
          <a:xfrm>
            <a:off x="7533005" y="3150235"/>
            <a:ext cx="1706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/>
              <a:t>周期定时器</a:t>
            </a:r>
            <a:endParaRPr lang="zh-CN" altLang="en-US" sz="2400"/>
          </a:p>
        </p:txBody>
      </p:sp>
    </p:spTree>
    <p:custDataLst>
      <p:tags r:id="rId1"/>
    </p:custDataLst>
  </p:cSld>
  <p:clrMapOvr>
    <a:masterClrMapping/>
  </p:clrMapOvr>
  <p:transition advTm="2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图形"/>
          <p:cNvSpPr/>
          <p:nvPr/>
        </p:nvSpPr>
        <p:spPr>
          <a:xfrm>
            <a:off x="-627380" y="-815340"/>
            <a:ext cx="4006215" cy="4006215"/>
          </a:xfrm>
          <a:prstGeom prst="ellipse">
            <a:avLst/>
          </a:prstGeom>
          <a:solidFill>
            <a:srgbClr val="EC7368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</p:txBody>
      </p:sp>
      <p:sp>
        <p:nvSpPr>
          <p:cNvPr id="44" name="图形"/>
          <p:cNvSpPr/>
          <p:nvPr/>
        </p:nvSpPr>
        <p:spPr>
          <a:xfrm flipV="1">
            <a:off x="-1192848" y="-1380807"/>
            <a:ext cx="5137151" cy="5137150"/>
          </a:xfrm>
          <a:prstGeom prst="arc">
            <a:avLst>
              <a:gd name="adj1" fmla="val 15880615"/>
              <a:gd name="adj2" fmla="val 738263"/>
            </a:avLst>
          </a:prstGeom>
          <a:ln w="12700">
            <a:solidFill>
              <a:srgbClr val="435B68"/>
            </a:solidFill>
            <a:headEnd type="oval"/>
            <a:tailEnd type="oval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</p:txBody>
      </p:sp>
      <p:sp>
        <p:nvSpPr>
          <p:cNvPr id="3" name="图形"/>
          <p:cNvSpPr txBox="1"/>
          <p:nvPr/>
        </p:nvSpPr>
        <p:spPr>
          <a:xfrm>
            <a:off x="755651" y="846456"/>
            <a:ext cx="19786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600">
                <a:solidFill>
                  <a:schemeClr val="bg1"/>
                </a:solidFill>
                <a:latin typeface="Times New Roman"/>
                <a:ea typeface="腾讯体 W7"/>
                <a:cs typeface="字魂36号-正文宋楷" panose="00000500000000000000" charset="-122"/>
                <a:sym typeface="Times New Roman"/>
              </a:rPr>
              <a:t>目录</a:t>
            </a:r>
            <a:endParaRPr lang="zh-CN" altLang="en-US" sz="6600">
              <a:solidFill>
                <a:schemeClr val="bg1"/>
              </a:solidFill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</p:txBody>
      </p:sp>
      <p:grpSp>
        <p:nvGrpSpPr>
          <p:cNvPr id="12" name="图形"/>
          <p:cNvGrpSpPr/>
          <p:nvPr/>
        </p:nvGrpSpPr>
        <p:grpSpPr>
          <a:xfrm>
            <a:off x="5993131" y="846455"/>
            <a:ext cx="3999230" cy="897255"/>
            <a:chOff x="10662" y="2013"/>
            <a:chExt cx="6298" cy="1413"/>
          </a:xfrm>
        </p:grpSpPr>
        <p:sp>
          <p:nvSpPr>
            <p:cNvPr id="42" name="图形"/>
            <p:cNvSpPr txBox="1"/>
            <p:nvPr/>
          </p:nvSpPr>
          <p:spPr>
            <a:xfrm>
              <a:off x="10662" y="2013"/>
              <a:ext cx="6298" cy="1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360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rPr>
                <a:t>低精度周期定时器</a:t>
              </a:r>
              <a:endParaRPr lang="zh-CN" altLang="en-US" sz="36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  <p:sp>
          <p:nvSpPr>
            <p:cNvPr id="5" name="图形"/>
            <p:cNvSpPr txBox="1"/>
            <p:nvPr/>
          </p:nvSpPr>
          <p:spPr>
            <a:xfrm>
              <a:off x="10663" y="2895"/>
              <a:ext cx="5039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rPr>
                <a:t>Low-Resolution Periodic Timer</a:t>
              </a:r>
              <a:endPara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</p:grpSp>
      <p:grpSp>
        <p:nvGrpSpPr>
          <p:cNvPr id="11" name="图形"/>
          <p:cNvGrpSpPr/>
          <p:nvPr/>
        </p:nvGrpSpPr>
        <p:grpSpPr>
          <a:xfrm>
            <a:off x="5993131" y="2274571"/>
            <a:ext cx="3999230" cy="905510"/>
            <a:chOff x="10662" y="3940"/>
            <a:chExt cx="6298" cy="1426"/>
          </a:xfrm>
        </p:grpSpPr>
        <p:sp>
          <p:nvSpPr>
            <p:cNvPr id="43" name="图形"/>
            <p:cNvSpPr txBox="1"/>
            <p:nvPr/>
          </p:nvSpPr>
          <p:spPr>
            <a:xfrm>
              <a:off x="10662" y="3940"/>
              <a:ext cx="6298" cy="1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360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rPr>
                <a:t>低精度动态定时器</a:t>
              </a:r>
              <a:endParaRPr lang="zh-CN" altLang="en-US" sz="36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  <p:sp>
          <p:nvSpPr>
            <p:cNvPr id="6" name="图形"/>
            <p:cNvSpPr txBox="1"/>
            <p:nvPr/>
          </p:nvSpPr>
          <p:spPr>
            <a:xfrm>
              <a:off x="10663" y="4835"/>
              <a:ext cx="5039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rPr>
                <a:t>Low-Resolution </a:t>
              </a:r>
              <a:r>
                <a:rPr lang="zh-CN" altLang="en-US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rPr>
                <a:t>Dynamic</a:t>
              </a:r>
              <a:r>
                <a:rPr lang="zh-CN" altLang="en-US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rPr>
                <a:t> Timer</a:t>
              </a:r>
              <a:endPara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</p:grpSp>
      <p:grpSp>
        <p:nvGrpSpPr>
          <p:cNvPr id="10" name="图形"/>
          <p:cNvGrpSpPr/>
          <p:nvPr/>
        </p:nvGrpSpPr>
        <p:grpSpPr>
          <a:xfrm>
            <a:off x="5993131" y="3710940"/>
            <a:ext cx="3999230" cy="913765"/>
            <a:chOff x="10662" y="5867"/>
            <a:chExt cx="6298" cy="1439"/>
          </a:xfrm>
        </p:grpSpPr>
        <p:sp>
          <p:nvSpPr>
            <p:cNvPr id="4" name="图形"/>
            <p:cNvSpPr txBox="1"/>
            <p:nvPr/>
          </p:nvSpPr>
          <p:spPr>
            <a:xfrm>
              <a:off x="10662" y="5867"/>
              <a:ext cx="6298" cy="1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360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rPr>
                <a:t>高精度周期定时器</a:t>
              </a:r>
              <a:endParaRPr lang="zh-CN" altLang="en-US" sz="36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  <p:sp>
          <p:nvSpPr>
            <p:cNvPr id="7" name="图形"/>
            <p:cNvSpPr txBox="1"/>
            <p:nvPr/>
          </p:nvSpPr>
          <p:spPr>
            <a:xfrm>
              <a:off x="10663" y="6775"/>
              <a:ext cx="5039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rPr>
                <a:t>High</a:t>
              </a:r>
              <a:r>
                <a:rPr lang="zh-CN" altLang="en-US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rPr>
                <a:t>-Resolution Periodic Timer</a:t>
              </a:r>
              <a:endPara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</p:grpSp>
      <p:grpSp>
        <p:nvGrpSpPr>
          <p:cNvPr id="9" name="图形"/>
          <p:cNvGrpSpPr/>
          <p:nvPr/>
        </p:nvGrpSpPr>
        <p:grpSpPr>
          <a:xfrm>
            <a:off x="5993131" y="5155566"/>
            <a:ext cx="3999230" cy="922020"/>
            <a:chOff x="10662" y="7794"/>
            <a:chExt cx="6298" cy="1452"/>
          </a:xfrm>
        </p:grpSpPr>
        <p:sp>
          <p:nvSpPr>
            <p:cNvPr id="45" name="图形"/>
            <p:cNvSpPr txBox="1"/>
            <p:nvPr/>
          </p:nvSpPr>
          <p:spPr>
            <a:xfrm>
              <a:off x="10662" y="7794"/>
              <a:ext cx="6298" cy="1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360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rPr>
                <a:t>高精度动态定时器</a:t>
              </a:r>
              <a:endParaRPr lang="zh-CN" altLang="en-US" sz="36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  <p:sp>
          <p:nvSpPr>
            <p:cNvPr id="8" name="图形"/>
            <p:cNvSpPr txBox="1"/>
            <p:nvPr/>
          </p:nvSpPr>
          <p:spPr>
            <a:xfrm>
              <a:off x="10663" y="8715"/>
              <a:ext cx="5039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rPr>
                <a:t>High-Resolution Dynamic Timer</a:t>
              </a:r>
              <a:endParaRPr lang="zh-CN" alt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</p:grpSp>
      <p:sp>
        <p:nvSpPr>
          <p:cNvPr id="13" name="图形"/>
          <p:cNvSpPr/>
          <p:nvPr/>
        </p:nvSpPr>
        <p:spPr>
          <a:xfrm>
            <a:off x="4864100" y="836295"/>
            <a:ext cx="877571" cy="877570"/>
          </a:xfrm>
          <a:prstGeom prst="ellipse">
            <a:avLst/>
          </a:prstGeom>
          <a:solidFill>
            <a:srgbClr val="435B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rPr>
              <a:t>01</a:t>
            </a:r>
            <a:endParaRPr lang="en-US" altLang="zh-CN" sz="2800"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</p:txBody>
      </p:sp>
      <p:sp>
        <p:nvSpPr>
          <p:cNvPr id="14" name="图形"/>
          <p:cNvSpPr/>
          <p:nvPr/>
        </p:nvSpPr>
        <p:spPr>
          <a:xfrm>
            <a:off x="4864100" y="2284095"/>
            <a:ext cx="877571" cy="877570"/>
          </a:xfrm>
          <a:prstGeom prst="ellipse">
            <a:avLst/>
          </a:prstGeom>
          <a:solidFill>
            <a:srgbClr val="EC73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rPr>
              <a:t>02</a:t>
            </a:r>
            <a:endParaRPr lang="en-US" altLang="zh-CN" sz="2800"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</p:txBody>
      </p:sp>
      <p:sp>
        <p:nvSpPr>
          <p:cNvPr id="15" name="图形"/>
          <p:cNvSpPr/>
          <p:nvPr/>
        </p:nvSpPr>
        <p:spPr>
          <a:xfrm>
            <a:off x="4864100" y="3724910"/>
            <a:ext cx="877571" cy="877570"/>
          </a:xfrm>
          <a:prstGeom prst="ellipse">
            <a:avLst/>
          </a:prstGeom>
          <a:solidFill>
            <a:srgbClr val="435B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rPr>
              <a:t>03</a:t>
            </a:r>
            <a:endParaRPr lang="en-US" altLang="zh-CN" sz="2800"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</p:txBody>
      </p:sp>
      <p:sp>
        <p:nvSpPr>
          <p:cNvPr id="16" name="图形"/>
          <p:cNvSpPr/>
          <p:nvPr/>
        </p:nvSpPr>
        <p:spPr>
          <a:xfrm>
            <a:off x="4864100" y="5165725"/>
            <a:ext cx="877571" cy="877570"/>
          </a:xfrm>
          <a:prstGeom prst="ellipse">
            <a:avLst/>
          </a:prstGeom>
          <a:solidFill>
            <a:srgbClr val="EC73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rPr>
              <a:t>04</a:t>
            </a:r>
            <a:endParaRPr lang="en-US" altLang="zh-CN" sz="2800"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</p:txBody>
      </p:sp>
      <p:grpSp>
        <p:nvGrpSpPr>
          <p:cNvPr id="24" name="图形"/>
          <p:cNvGrpSpPr/>
          <p:nvPr/>
        </p:nvGrpSpPr>
        <p:grpSpPr>
          <a:xfrm>
            <a:off x="1151891" y="5424805"/>
            <a:ext cx="744220" cy="744220"/>
            <a:chOff x="1620" y="2475"/>
            <a:chExt cx="1172" cy="1172"/>
          </a:xfrm>
        </p:grpSpPr>
        <p:sp>
          <p:nvSpPr>
            <p:cNvPr id="25" name="图形"/>
            <p:cNvSpPr/>
            <p:nvPr/>
          </p:nvSpPr>
          <p:spPr>
            <a:xfrm>
              <a:off x="1788" y="2643"/>
              <a:ext cx="836" cy="836"/>
            </a:xfrm>
            <a:prstGeom prst="ellipse">
              <a:avLst/>
            </a:prstGeom>
            <a:solidFill>
              <a:srgbClr val="435B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  <p:sp>
          <p:nvSpPr>
            <p:cNvPr id="26" name="图形"/>
            <p:cNvSpPr/>
            <p:nvPr/>
          </p:nvSpPr>
          <p:spPr>
            <a:xfrm>
              <a:off x="1620" y="2475"/>
              <a:ext cx="1172" cy="1172"/>
            </a:xfrm>
            <a:prstGeom prst="ellipse">
              <a:avLst/>
            </a:prstGeom>
            <a:noFill/>
            <a:ln>
              <a:gradFill>
                <a:gsLst>
                  <a:gs pos="0">
                    <a:srgbClr val="435B68"/>
                  </a:gs>
                  <a:gs pos="100000">
                    <a:srgbClr val="435B68">
                      <a:alpha val="0"/>
                    </a:srgbClr>
                  </a:gs>
                </a:gsLst>
                <a:lin ang="135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</p:grpSp>
      <p:grpSp>
        <p:nvGrpSpPr>
          <p:cNvPr id="27" name="图形"/>
          <p:cNvGrpSpPr/>
          <p:nvPr/>
        </p:nvGrpSpPr>
        <p:grpSpPr>
          <a:xfrm>
            <a:off x="3378837" y="4142107"/>
            <a:ext cx="404495" cy="404495"/>
            <a:chOff x="1620" y="2475"/>
            <a:chExt cx="1172" cy="1172"/>
          </a:xfrm>
        </p:grpSpPr>
        <p:sp>
          <p:nvSpPr>
            <p:cNvPr id="28" name="图形"/>
            <p:cNvSpPr/>
            <p:nvPr/>
          </p:nvSpPr>
          <p:spPr>
            <a:xfrm>
              <a:off x="1788" y="2643"/>
              <a:ext cx="836" cy="836"/>
            </a:xfrm>
            <a:prstGeom prst="ellipse">
              <a:avLst/>
            </a:prstGeom>
            <a:solidFill>
              <a:srgbClr val="EC73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  <p:sp>
          <p:nvSpPr>
            <p:cNvPr id="29" name="图形"/>
            <p:cNvSpPr/>
            <p:nvPr/>
          </p:nvSpPr>
          <p:spPr>
            <a:xfrm>
              <a:off x="1620" y="2475"/>
              <a:ext cx="1172" cy="1172"/>
            </a:xfrm>
            <a:prstGeom prst="ellipse">
              <a:avLst/>
            </a:prstGeom>
            <a:noFill/>
            <a:ln>
              <a:gradFill>
                <a:gsLst>
                  <a:gs pos="0">
                    <a:srgbClr val="EC7368"/>
                  </a:gs>
                  <a:gs pos="100000">
                    <a:srgbClr val="EC7368">
                      <a:alpha val="0"/>
                    </a:srgbClr>
                  </a:gs>
                </a:gsLst>
                <a:lin ang="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</p:grpSp>
      <p:sp>
        <p:nvSpPr>
          <p:cNvPr id="20" name="图形"/>
          <p:cNvSpPr/>
          <p:nvPr/>
        </p:nvSpPr>
        <p:spPr>
          <a:xfrm rot="19020000">
            <a:off x="11038840" y="-845185"/>
            <a:ext cx="1995171" cy="2308225"/>
          </a:xfrm>
          <a:custGeom>
            <a:avLst/>
            <a:gdLst>
              <a:gd name="connsiteX0" fmla="*/ 229841 w 6208462"/>
              <a:gd name="connsiteY0" fmla="*/ 254816 h 5902426"/>
              <a:gd name="connsiteX1" fmla="*/ 1017241 w 6208462"/>
              <a:gd name="connsiteY1" fmla="*/ 1753416 h 5902426"/>
              <a:gd name="connsiteX2" fmla="*/ 648941 w 6208462"/>
              <a:gd name="connsiteY2" fmla="*/ 3328216 h 5902426"/>
              <a:gd name="connsiteX3" fmla="*/ 2223741 w 6208462"/>
              <a:gd name="connsiteY3" fmla="*/ 5614216 h 5902426"/>
              <a:gd name="connsiteX4" fmla="*/ 4954241 w 6208462"/>
              <a:gd name="connsiteY4" fmla="*/ 5512616 h 5902426"/>
              <a:gd name="connsiteX5" fmla="*/ 5741641 w 6208462"/>
              <a:gd name="connsiteY5" fmla="*/ 2375716 h 5902426"/>
              <a:gd name="connsiteX6" fmla="*/ 5779741 w 6208462"/>
              <a:gd name="connsiteY6" fmla="*/ 216716 h 5902426"/>
              <a:gd name="connsiteX7" fmla="*/ 229841 w 6208462"/>
              <a:gd name="connsiteY7" fmla="*/ 254816 h 5902426"/>
              <a:gd name="connsiteX0-1" fmla="*/ 576956 w 5539097"/>
              <a:gd name="connsiteY0-2" fmla="*/ 93074 h 6272549"/>
              <a:gd name="connsiteX1-3" fmla="*/ 416972 w 5539097"/>
              <a:gd name="connsiteY1-4" fmla="*/ 2123539 h 6272549"/>
              <a:gd name="connsiteX2-5" fmla="*/ 48672 w 5539097"/>
              <a:gd name="connsiteY2-6" fmla="*/ 3698339 h 6272549"/>
              <a:gd name="connsiteX3-7" fmla="*/ 1623472 w 5539097"/>
              <a:gd name="connsiteY3-8" fmla="*/ 5984339 h 6272549"/>
              <a:gd name="connsiteX4-9" fmla="*/ 4353972 w 5539097"/>
              <a:gd name="connsiteY4-10" fmla="*/ 5882739 h 6272549"/>
              <a:gd name="connsiteX5-11" fmla="*/ 5141372 w 5539097"/>
              <a:gd name="connsiteY5-12" fmla="*/ 2745839 h 6272549"/>
              <a:gd name="connsiteX6-13" fmla="*/ 5179472 w 5539097"/>
              <a:gd name="connsiteY6-14" fmla="*/ 586839 h 6272549"/>
              <a:gd name="connsiteX7-15" fmla="*/ 576956 w 5539097"/>
              <a:gd name="connsiteY7-16" fmla="*/ 93074 h 6272549"/>
              <a:gd name="connsiteX0-17" fmla="*/ 798034 w 5525722"/>
              <a:gd name="connsiteY0-18" fmla="*/ 83598 h 6341045"/>
              <a:gd name="connsiteX1-19" fmla="*/ 419727 w 5525722"/>
              <a:gd name="connsiteY1-20" fmla="*/ 2192035 h 6341045"/>
              <a:gd name="connsiteX2-21" fmla="*/ 51427 w 5525722"/>
              <a:gd name="connsiteY2-22" fmla="*/ 3766835 h 6341045"/>
              <a:gd name="connsiteX3-23" fmla="*/ 1626227 w 5525722"/>
              <a:gd name="connsiteY3-24" fmla="*/ 6052835 h 6341045"/>
              <a:gd name="connsiteX4-25" fmla="*/ 4356727 w 5525722"/>
              <a:gd name="connsiteY4-26" fmla="*/ 5951235 h 6341045"/>
              <a:gd name="connsiteX5-27" fmla="*/ 5144127 w 5525722"/>
              <a:gd name="connsiteY5-28" fmla="*/ 2814335 h 6341045"/>
              <a:gd name="connsiteX6-29" fmla="*/ 5182227 w 5525722"/>
              <a:gd name="connsiteY6-30" fmla="*/ 655335 h 6341045"/>
              <a:gd name="connsiteX7-31" fmla="*/ 798034 w 5525722"/>
              <a:gd name="connsiteY7-32" fmla="*/ 83598 h 6341045"/>
              <a:gd name="connsiteX0-33" fmla="*/ 900361 w 5628049"/>
              <a:gd name="connsiteY0-34" fmla="*/ 83598 h 6341045"/>
              <a:gd name="connsiteX1-35" fmla="*/ 522054 w 5628049"/>
              <a:gd name="connsiteY1-36" fmla="*/ 2192035 h 6341045"/>
              <a:gd name="connsiteX2-37" fmla="*/ 44593 w 5628049"/>
              <a:gd name="connsiteY2-38" fmla="*/ 3766835 h 6341045"/>
              <a:gd name="connsiteX3-39" fmla="*/ 1728554 w 5628049"/>
              <a:gd name="connsiteY3-40" fmla="*/ 6052835 h 6341045"/>
              <a:gd name="connsiteX4-41" fmla="*/ 4459054 w 5628049"/>
              <a:gd name="connsiteY4-42" fmla="*/ 5951235 h 6341045"/>
              <a:gd name="connsiteX5-43" fmla="*/ 5246454 w 5628049"/>
              <a:gd name="connsiteY5-44" fmla="*/ 2814335 h 6341045"/>
              <a:gd name="connsiteX6-45" fmla="*/ 5284554 w 5628049"/>
              <a:gd name="connsiteY6-46" fmla="*/ 655335 h 6341045"/>
              <a:gd name="connsiteX7-47" fmla="*/ 900361 w 5628049"/>
              <a:gd name="connsiteY7-48" fmla="*/ 83598 h 6341045"/>
              <a:gd name="connsiteX0-49" fmla="*/ 896099 w 5623787"/>
              <a:gd name="connsiteY0-50" fmla="*/ 83598 h 6378131"/>
              <a:gd name="connsiteX1-51" fmla="*/ 517792 w 5623787"/>
              <a:gd name="connsiteY1-52" fmla="*/ 2192035 h 6378131"/>
              <a:gd name="connsiteX2-53" fmla="*/ 40331 w 5623787"/>
              <a:gd name="connsiteY2-54" fmla="*/ 3766835 h 6378131"/>
              <a:gd name="connsiteX3-55" fmla="*/ 1646319 w 5623787"/>
              <a:gd name="connsiteY3-56" fmla="*/ 6115212 h 6378131"/>
              <a:gd name="connsiteX4-57" fmla="*/ 4454792 w 5623787"/>
              <a:gd name="connsiteY4-58" fmla="*/ 5951235 h 6378131"/>
              <a:gd name="connsiteX5-59" fmla="*/ 5242192 w 5623787"/>
              <a:gd name="connsiteY5-60" fmla="*/ 2814335 h 6378131"/>
              <a:gd name="connsiteX6-61" fmla="*/ 5280292 w 5623787"/>
              <a:gd name="connsiteY6-62" fmla="*/ 655335 h 6378131"/>
              <a:gd name="connsiteX7-63" fmla="*/ 896099 w 5623787"/>
              <a:gd name="connsiteY7-64" fmla="*/ 83598 h 6378131"/>
              <a:gd name="connsiteX0-65" fmla="*/ 896099 w 5623787"/>
              <a:gd name="connsiteY0-66" fmla="*/ 83598 h 6505278"/>
              <a:gd name="connsiteX1-67" fmla="*/ 517792 w 5623787"/>
              <a:gd name="connsiteY1-68" fmla="*/ 2192035 h 6505278"/>
              <a:gd name="connsiteX2-69" fmla="*/ 40331 w 5623787"/>
              <a:gd name="connsiteY2-70" fmla="*/ 3766835 h 6505278"/>
              <a:gd name="connsiteX3-71" fmla="*/ 1646319 w 5623787"/>
              <a:gd name="connsiteY3-72" fmla="*/ 6115212 h 6505278"/>
              <a:gd name="connsiteX4-73" fmla="*/ 4641926 w 5623787"/>
              <a:gd name="connsiteY4-74" fmla="*/ 6169557 h 6505278"/>
              <a:gd name="connsiteX5-75" fmla="*/ 5242192 w 5623787"/>
              <a:gd name="connsiteY5-76" fmla="*/ 2814335 h 6505278"/>
              <a:gd name="connsiteX6-77" fmla="*/ 5280292 w 5623787"/>
              <a:gd name="connsiteY6-78" fmla="*/ 655335 h 6505278"/>
              <a:gd name="connsiteX7-79" fmla="*/ 896099 w 5623787"/>
              <a:gd name="connsiteY7-80" fmla="*/ 83598 h 650527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</a:cxnLst>
            <a:rect l="l" t="t" r="r" b="b"/>
            <a:pathLst>
              <a:path w="5623787" h="6505278">
                <a:moveTo>
                  <a:pt x="896099" y="83598"/>
                </a:moveTo>
                <a:cubicBezTo>
                  <a:pt x="102349" y="339715"/>
                  <a:pt x="660420" y="1578162"/>
                  <a:pt x="517792" y="2192035"/>
                </a:cubicBezTo>
                <a:cubicBezTo>
                  <a:pt x="375164" y="2805908"/>
                  <a:pt x="-147757" y="3112972"/>
                  <a:pt x="40331" y="3766835"/>
                </a:cubicBezTo>
                <a:cubicBezTo>
                  <a:pt x="228419" y="4420698"/>
                  <a:pt x="879387" y="5714758"/>
                  <a:pt x="1646319" y="6115212"/>
                </a:cubicBezTo>
                <a:cubicBezTo>
                  <a:pt x="2413252" y="6515666"/>
                  <a:pt x="4042614" y="6719703"/>
                  <a:pt x="4641926" y="6169557"/>
                </a:cubicBezTo>
                <a:cubicBezTo>
                  <a:pt x="5241238" y="5619411"/>
                  <a:pt x="5104609" y="3696985"/>
                  <a:pt x="5242192" y="2814335"/>
                </a:cubicBezTo>
                <a:cubicBezTo>
                  <a:pt x="5379775" y="1931685"/>
                  <a:pt x="6004641" y="1110458"/>
                  <a:pt x="5280292" y="655335"/>
                </a:cubicBezTo>
                <a:cubicBezTo>
                  <a:pt x="4555943" y="200212"/>
                  <a:pt x="1689849" y="-172519"/>
                  <a:pt x="896099" y="83598"/>
                </a:cubicBezTo>
                <a:close/>
              </a:path>
            </a:pathLst>
          </a:custGeom>
          <a:noFill/>
          <a:ln>
            <a:solidFill>
              <a:srgbClr val="EC7368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</p:txBody>
      </p:sp>
      <p:sp>
        <p:nvSpPr>
          <p:cNvPr id="21" name="图形"/>
          <p:cNvSpPr/>
          <p:nvPr/>
        </p:nvSpPr>
        <p:spPr>
          <a:xfrm rot="13380000">
            <a:off x="10728960" y="4770757"/>
            <a:ext cx="1971040" cy="3230245"/>
          </a:xfrm>
          <a:custGeom>
            <a:avLst/>
            <a:gdLst>
              <a:gd name="connsiteX0" fmla="*/ 0 w 2675"/>
              <a:gd name="connsiteY0" fmla="*/ 2084 h 4234"/>
              <a:gd name="connsiteX1" fmla="*/ 2162 w 2675"/>
              <a:gd name="connsiteY1" fmla="*/ 100 h 4234"/>
              <a:gd name="connsiteX2" fmla="*/ 2130 w 2675"/>
              <a:gd name="connsiteY2" fmla="*/ 2179 h 4234"/>
              <a:gd name="connsiteX3" fmla="*/ 2162 w 2675"/>
              <a:gd name="connsiteY3" fmla="*/ 4066 h 4234"/>
              <a:gd name="connsiteX4" fmla="*/ 0 w 2675"/>
              <a:gd name="connsiteY4" fmla="*/ 2084 h 4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76" h="4234">
                <a:moveTo>
                  <a:pt x="0" y="2084"/>
                </a:moveTo>
                <a:cubicBezTo>
                  <a:pt x="0" y="988"/>
                  <a:pt x="1069" y="-383"/>
                  <a:pt x="2162" y="100"/>
                </a:cubicBezTo>
                <a:cubicBezTo>
                  <a:pt x="3172" y="547"/>
                  <a:pt x="2434" y="1279"/>
                  <a:pt x="2130" y="2179"/>
                </a:cubicBezTo>
                <a:cubicBezTo>
                  <a:pt x="1962" y="2677"/>
                  <a:pt x="3208" y="3326"/>
                  <a:pt x="2162" y="4066"/>
                </a:cubicBezTo>
                <a:cubicBezTo>
                  <a:pt x="1187" y="4755"/>
                  <a:pt x="0" y="3178"/>
                  <a:pt x="0" y="2084"/>
                </a:cubicBezTo>
                <a:close/>
              </a:path>
            </a:pathLst>
          </a:custGeom>
          <a:solidFill>
            <a:srgbClr val="435B6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</p:txBody>
      </p:sp>
      <p:sp>
        <p:nvSpPr>
          <p:cNvPr id="30" name="TextBox 9"/>
          <p:cNvSpPr txBox="1"/>
          <p:nvPr/>
        </p:nvSpPr>
        <p:spPr>
          <a:xfrm>
            <a:off x="2280659" y="0"/>
            <a:ext cx="453651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00" dirty="0">
                <a:noFill/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0" dirty="0">
                <a:noFill/>
                <a:latin typeface="微软雅黑" panose="020B0503020204020204" pitchFamily="34" charset="-122"/>
                <a:ea typeface="微软雅黑" panose="020B0503020204020204" pitchFamily="34" charset="-122"/>
              </a:rPr>
              <a:t>下载 </a:t>
            </a:r>
            <a:r>
              <a:rPr lang="en-US" altLang="zh-CN" sz="100" dirty="0">
                <a:noFill/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http://www.1ppt.com/xiazai/</a:t>
            </a:r>
            <a:endParaRPr lang="en-US" altLang="zh-CN" sz="100" dirty="0">
              <a:noFill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  <p:transition advTm="2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000"/>
                            </p:stCondLst>
                            <p:childTnLst>
                              <p:par>
                                <p:cTn id="5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000"/>
                            </p:stCondLst>
                            <p:childTnLst>
                              <p:par>
                                <p:cTn id="8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2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4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4000"/>
                            </p:stCondLst>
                            <p:childTnLst>
                              <p:par>
                                <p:cTn id="13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44" grpId="0" animBg="1"/>
      <p:bldP spid="44" grpId="1" animBg="1"/>
      <p:bldP spid="3" grpId="0"/>
      <p:bldP spid="3" grpId="1"/>
      <p:bldP spid="13" grpId="0" bldLvl="0" animBg="1"/>
      <p:bldP spid="13" grpId="1" animBg="1"/>
      <p:bldP spid="14" grpId="0" bldLvl="0" animBg="1"/>
      <p:bldP spid="14" grpId="1" animBg="1"/>
      <p:bldP spid="15" grpId="0" bldLvl="0" animBg="1"/>
      <p:bldP spid="15" grpId="1" animBg="1"/>
      <p:bldP spid="16" grpId="0" bldLvl="0" animBg="1"/>
      <p:bldP spid="16" grpId="1" animBg="1"/>
      <p:bldP spid="20" grpId="0" animBg="1"/>
      <p:bldP spid="20" grpId="1" animBg="1"/>
      <p:bldP spid="21" grpId="0" animBg="1"/>
      <p:bldP spid="2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图形"/>
          <p:cNvSpPr/>
          <p:nvPr/>
        </p:nvSpPr>
        <p:spPr>
          <a:xfrm>
            <a:off x="1518286" y="1922147"/>
            <a:ext cx="3061335" cy="3061335"/>
          </a:xfrm>
          <a:prstGeom prst="ellipse">
            <a:avLst/>
          </a:prstGeom>
          <a:solidFill>
            <a:srgbClr val="EC73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500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rPr>
              <a:t>01</a:t>
            </a:r>
            <a:endParaRPr lang="en-US" altLang="zh-CN" sz="11500"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</p:txBody>
      </p:sp>
      <p:sp>
        <p:nvSpPr>
          <p:cNvPr id="5" name="图形"/>
          <p:cNvSpPr/>
          <p:nvPr/>
        </p:nvSpPr>
        <p:spPr>
          <a:xfrm flipH="1" flipV="1">
            <a:off x="1022668" y="1426528"/>
            <a:ext cx="4052571" cy="4052570"/>
          </a:xfrm>
          <a:prstGeom prst="arc">
            <a:avLst>
              <a:gd name="adj1" fmla="val 18287343"/>
              <a:gd name="adj2" fmla="val 3121155"/>
            </a:avLst>
          </a:prstGeom>
          <a:ln w="12700">
            <a:solidFill>
              <a:srgbClr val="435B68"/>
            </a:solidFill>
            <a:headEnd type="oval"/>
            <a:tailEnd type="oval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</p:txBody>
      </p:sp>
      <p:sp>
        <p:nvSpPr>
          <p:cNvPr id="3" name="图形"/>
          <p:cNvSpPr/>
          <p:nvPr/>
        </p:nvSpPr>
        <p:spPr>
          <a:xfrm flipV="1">
            <a:off x="1022668" y="1426528"/>
            <a:ext cx="4052571" cy="4052570"/>
          </a:xfrm>
          <a:prstGeom prst="arc">
            <a:avLst>
              <a:gd name="adj1" fmla="val 18287343"/>
              <a:gd name="adj2" fmla="val 3121155"/>
            </a:avLst>
          </a:prstGeom>
          <a:ln w="12700">
            <a:solidFill>
              <a:srgbClr val="435B68"/>
            </a:solidFill>
            <a:headEnd type="oval"/>
            <a:tailEnd type="oval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</p:txBody>
      </p:sp>
      <p:sp>
        <p:nvSpPr>
          <p:cNvPr id="42" name="图形"/>
          <p:cNvSpPr txBox="1"/>
          <p:nvPr/>
        </p:nvSpPr>
        <p:spPr>
          <a:xfrm>
            <a:off x="5850891" y="3175001"/>
            <a:ext cx="5272405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ea typeface="腾讯体 W7"/>
                <a:cs typeface="字魂36号-正文宋楷" panose="00000500000000000000" charset="-122"/>
                <a:sym typeface="Times New Roman"/>
              </a:rPr>
              <a:t>低分辨率周期定时器</a:t>
            </a:r>
            <a:endParaRPr lang="zh-CN" altLang="en-US" sz="4400">
              <a:solidFill>
                <a:schemeClr val="tx1">
                  <a:lumMod val="75000"/>
                  <a:lumOff val="25000"/>
                </a:schemeClr>
              </a:solidFill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  <a:p>
            <a:pPr algn="dist"/>
            <a:endParaRPr lang="zh-CN" altLang="en-US" sz="4400">
              <a:solidFill>
                <a:schemeClr val="tx1">
                  <a:lumMod val="75000"/>
                  <a:lumOff val="25000"/>
                </a:schemeClr>
              </a:solidFill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</p:txBody>
      </p:sp>
      <p:sp>
        <p:nvSpPr>
          <p:cNvPr id="77" name="图形"/>
          <p:cNvSpPr txBox="1"/>
          <p:nvPr/>
        </p:nvSpPr>
        <p:spPr>
          <a:xfrm>
            <a:off x="5850889" y="4215766"/>
            <a:ext cx="5271771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800">
                <a:solidFill>
                  <a:schemeClr val="tx1">
                    <a:lumMod val="65000"/>
                    <a:lumOff val="35000"/>
                  </a:schemeClr>
                </a:solidFill>
                <a:latin typeface="Times New Roman"/>
                <a:ea typeface="腾讯体 W7"/>
                <a:cs typeface="字魂36号-正文宋楷" panose="00000500000000000000" charset="-122"/>
                <a:sym typeface="Times New Roman"/>
              </a:rPr>
              <a:t>Low-Resolution Periodic Timer</a:t>
            </a:r>
            <a:endParaRPr lang="zh-CN" altLang="en-US" sz="280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</p:txBody>
      </p:sp>
      <p:grpSp>
        <p:nvGrpSpPr>
          <p:cNvPr id="8" name="图形"/>
          <p:cNvGrpSpPr/>
          <p:nvPr/>
        </p:nvGrpSpPr>
        <p:grpSpPr>
          <a:xfrm>
            <a:off x="5850892" y="2045337"/>
            <a:ext cx="3024505" cy="948055"/>
            <a:chOff x="9031" y="2801"/>
            <a:chExt cx="4763" cy="1493"/>
          </a:xfrm>
        </p:grpSpPr>
        <p:sp>
          <p:nvSpPr>
            <p:cNvPr id="7" name="图形"/>
            <p:cNvSpPr/>
            <p:nvPr/>
          </p:nvSpPr>
          <p:spPr>
            <a:xfrm>
              <a:off x="9031" y="3847"/>
              <a:ext cx="4763" cy="447"/>
            </a:xfrm>
            <a:prstGeom prst="roundRect">
              <a:avLst>
                <a:gd name="adj" fmla="val 50000"/>
              </a:avLst>
            </a:prstGeom>
            <a:solidFill>
              <a:srgbClr val="435B68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  <p:sp>
          <p:nvSpPr>
            <p:cNvPr id="6" name="图形"/>
            <p:cNvSpPr txBox="1"/>
            <p:nvPr/>
          </p:nvSpPr>
          <p:spPr>
            <a:xfrm>
              <a:off x="9214" y="2801"/>
              <a:ext cx="4396" cy="14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5400">
                  <a:solidFill>
                    <a:srgbClr val="EC736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rPr>
                <a:t>Part 01</a:t>
              </a:r>
              <a:endParaRPr lang="en-US" altLang="zh-CN" sz="5400">
                <a:solidFill>
                  <a:srgbClr val="EC736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</p:grpSp>
      <p:grpSp>
        <p:nvGrpSpPr>
          <p:cNvPr id="37" name="图形"/>
          <p:cNvGrpSpPr/>
          <p:nvPr/>
        </p:nvGrpSpPr>
        <p:grpSpPr>
          <a:xfrm>
            <a:off x="9312912" y="335916"/>
            <a:ext cx="2584449" cy="443865"/>
            <a:chOff x="238" y="427"/>
            <a:chExt cx="4070" cy="699"/>
          </a:xfrm>
        </p:grpSpPr>
        <p:sp>
          <p:nvSpPr>
            <p:cNvPr id="35" name="图形"/>
            <p:cNvSpPr/>
            <p:nvPr/>
          </p:nvSpPr>
          <p:spPr>
            <a:xfrm>
              <a:off x="238" y="427"/>
              <a:ext cx="699" cy="699"/>
            </a:xfrm>
            <a:prstGeom prst="ellipse">
              <a:avLst/>
            </a:prstGeom>
            <a:solidFill>
              <a:srgbClr val="EC73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rPr>
                <a:t>C</a:t>
              </a:r>
              <a:endParaRPr lang="en-US" altLang="zh-CN" sz="2000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  <p:sp>
          <p:nvSpPr>
            <p:cNvPr id="36" name="图形"/>
            <p:cNvSpPr txBox="1"/>
            <p:nvPr/>
          </p:nvSpPr>
          <p:spPr>
            <a:xfrm>
              <a:off x="937" y="511"/>
              <a:ext cx="3371" cy="5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rPr>
                <a:t>OMPANY LOGO</a:t>
              </a:r>
              <a:endParaRPr lang="en-US" altLang="zh-CN" sz="1600">
                <a:solidFill>
                  <a:schemeClr val="tx1">
                    <a:lumMod val="65000"/>
                    <a:lumOff val="35000"/>
                  </a:schemeClr>
                </a:solidFill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</p:grpSp>
      <p:grpSp>
        <p:nvGrpSpPr>
          <p:cNvPr id="27" name="图形"/>
          <p:cNvGrpSpPr/>
          <p:nvPr/>
        </p:nvGrpSpPr>
        <p:grpSpPr>
          <a:xfrm>
            <a:off x="437517" y="351157"/>
            <a:ext cx="404495" cy="404495"/>
            <a:chOff x="1620" y="2475"/>
            <a:chExt cx="1172" cy="1172"/>
          </a:xfrm>
        </p:grpSpPr>
        <p:sp>
          <p:nvSpPr>
            <p:cNvPr id="28" name="图形"/>
            <p:cNvSpPr/>
            <p:nvPr/>
          </p:nvSpPr>
          <p:spPr>
            <a:xfrm>
              <a:off x="1788" y="2643"/>
              <a:ext cx="836" cy="836"/>
            </a:xfrm>
            <a:prstGeom prst="ellipse">
              <a:avLst/>
            </a:prstGeom>
            <a:solidFill>
              <a:srgbClr val="EC73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  <p:sp>
          <p:nvSpPr>
            <p:cNvPr id="29" name="图形"/>
            <p:cNvSpPr/>
            <p:nvPr/>
          </p:nvSpPr>
          <p:spPr>
            <a:xfrm>
              <a:off x="1620" y="2475"/>
              <a:ext cx="1172" cy="1172"/>
            </a:xfrm>
            <a:prstGeom prst="ellipse">
              <a:avLst/>
            </a:prstGeom>
            <a:noFill/>
            <a:ln>
              <a:gradFill>
                <a:gsLst>
                  <a:gs pos="0">
                    <a:srgbClr val="EC7368"/>
                  </a:gs>
                  <a:gs pos="100000">
                    <a:srgbClr val="EC7368">
                      <a:alpha val="0"/>
                    </a:srgbClr>
                  </a:gs>
                </a:gsLst>
                <a:lin ang="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</p:grpSp>
      <p:grpSp>
        <p:nvGrpSpPr>
          <p:cNvPr id="22" name="图形"/>
          <p:cNvGrpSpPr/>
          <p:nvPr/>
        </p:nvGrpSpPr>
        <p:grpSpPr>
          <a:xfrm>
            <a:off x="9361171" y="6076315"/>
            <a:ext cx="2339340" cy="403860"/>
            <a:chOff x="14742" y="9569"/>
            <a:chExt cx="3684" cy="636"/>
          </a:xfrm>
        </p:grpSpPr>
        <p:grpSp>
          <p:nvGrpSpPr>
            <p:cNvPr id="10" name="组合 9"/>
            <p:cNvGrpSpPr/>
            <p:nvPr/>
          </p:nvGrpSpPr>
          <p:grpSpPr>
            <a:xfrm>
              <a:off x="14742" y="9569"/>
              <a:ext cx="637" cy="637"/>
              <a:chOff x="1620" y="2475"/>
              <a:chExt cx="1172" cy="1172"/>
            </a:xfrm>
          </p:grpSpPr>
          <p:sp>
            <p:nvSpPr>
              <p:cNvPr id="11" name="图形"/>
              <p:cNvSpPr/>
              <p:nvPr/>
            </p:nvSpPr>
            <p:spPr>
              <a:xfrm>
                <a:off x="1788" y="2643"/>
                <a:ext cx="836" cy="836"/>
              </a:xfrm>
              <a:prstGeom prst="ellipse">
                <a:avLst/>
              </a:prstGeom>
              <a:solidFill>
                <a:srgbClr val="435B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endParaRPr>
              </a:p>
            </p:txBody>
          </p:sp>
          <p:sp>
            <p:nvSpPr>
              <p:cNvPr id="12" name="图形"/>
              <p:cNvSpPr/>
              <p:nvPr/>
            </p:nvSpPr>
            <p:spPr>
              <a:xfrm>
                <a:off x="1620" y="2475"/>
                <a:ext cx="1172" cy="1172"/>
              </a:xfrm>
              <a:prstGeom prst="ellipse">
                <a:avLst/>
              </a:prstGeom>
              <a:noFill/>
              <a:ln>
                <a:gradFill>
                  <a:gsLst>
                    <a:gs pos="0">
                      <a:srgbClr val="435B68"/>
                    </a:gs>
                    <a:gs pos="100000">
                      <a:srgbClr val="435B68">
                        <a:alpha val="0"/>
                      </a:srgbClr>
                    </a:gs>
                  </a:gsLst>
                  <a:lin ang="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endParaRPr>
              </a:p>
            </p:txBody>
          </p:sp>
        </p:grpSp>
        <p:grpSp>
          <p:nvGrpSpPr>
            <p:cNvPr id="13" name="组合 12"/>
            <p:cNvGrpSpPr/>
            <p:nvPr/>
          </p:nvGrpSpPr>
          <p:grpSpPr>
            <a:xfrm>
              <a:off x="15758" y="9569"/>
              <a:ext cx="637" cy="637"/>
              <a:chOff x="1620" y="2475"/>
              <a:chExt cx="1172" cy="1172"/>
            </a:xfrm>
          </p:grpSpPr>
          <p:sp>
            <p:nvSpPr>
              <p:cNvPr id="14" name="图形"/>
              <p:cNvSpPr/>
              <p:nvPr/>
            </p:nvSpPr>
            <p:spPr>
              <a:xfrm>
                <a:off x="1788" y="2643"/>
                <a:ext cx="836" cy="836"/>
              </a:xfrm>
              <a:prstGeom prst="ellipse">
                <a:avLst/>
              </a:prstGeom>
              <a:solidFill>
                <a:srgbClr val="435B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endParaRPr>
              </a:p>
            </p:txBody>
          </p:sp>
          <p:sp>
            <p:nvSpPr>
              <p:cNvPr id="15" name="图形"/>
              <p:cNvSpPr/>
              <p:nvPr/>
            </p:nvSpPr>
            <p:spPr>
              <a:xfrm>
                <a:off x="1620" y="2475"/>
                <a:ext cx="1172" cy="1172"/>
              </a:xfrm>
              <a:prstGeom prst="ellipse">
                <a:avLst/>
              </a:prstGeom>
              <a:noFill/>
              <a:ln>
                <a:gradFill>
                  <a:gsLst>
                    <a:gs pos="0">
                      <a:srgbClr val="435B68"/>
                    </a:gs>
                    <a:gs pos="100000">
                      <a:srgbClr val="435B68">
                        <a:alpha val="0"/>
                      </a:srgbClr>
                    </a:gs>
                  </a:gsLst>
                  <a:lin ang="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endParaRPr>
              </a:p>
            </p:txBody>
          </p:sp>
        </p:grpSp>
        <p:grpSp>
          <p:nvGrpSpPr>
            <p:cNvPr id="16" name="组合 15"/>
            <p:cNvGrpSpPr/>
            <p:nvPr/>
          </p:nvGrpSpPr>
          <p:grpSpPr>
            <a:xfrm>
              <a:off x="16774" y="9569"/>
              <a:ext cx="637" cy="637"/>
              <a:chOff x="1620" y="2475"/>
              <a:chExt cx="1172" cy="1172"/>
            </a:xfrm>
          </p:grpSpPr>
          <p:sp>
            <p:nvSpPr>
              <p:cNvPr id="17" name="图形"/>
              <p:cNvSpPr/>
              <p:nvPr/>
            </p:nvSpPr>
            <p:spPr>
              <a:xfrm>
                <a:off x="1788" y="2643"/>
                <a:ext cx="836" cy="836"/>
              </a:xfrm>
              <a:prstGeom prst="ellipse">
                <a:avLst/>
              </a:prstGeom>
              <a:solidFill>
                <a:srgbClr val="435B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endParaRPr>
              </a:p>
            </p:txBody>
          </p:sp>
          <p:sp>
            <p:nvSpPr>
              <p:cNvPr id="18" name="图形"/>
              <p:cNvSpPr/>
              <p:nvPr/>
            </p:nvSpPr>
            <p:spPr>
              <a:xfrm>
                <a:off x="1620" y="2475"/>
                <a:ext cx="1172" cy="1172"/>
              </a:xfrm>
              <a:prstGeom prst="ellipse">
                <a:avLst/>
              </a:prstGeom>
              <a:noFill/>
              <a:ln>
                <a:gradFill>
                  <a:gsLst>
                    <a:gs pos="0">
                      <a:srgbClr val="435B68"/>
                    </a:gs>
                    <a:gs pos="100000">
                      <a:srgbClr val="435B68">
                        <a:alpha val="0"/>
                      </a:srgbClr>
                    </a:gs>
                  </a:gsLst>
                  <a:lin ang="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endParaRPr>
              </a:p>
            </p:txBody>
          </p:sp>
        </p:grpSp>
        <p:grpSp>
          <p:nvGrpSpPr>
            <p:cNvPr id="19" name="组合 18"/>
            <p:cNvGrpSpPr/>
            <p:nvPr/>
          </p:nvGrpSpPr>
          <p:grpSpPr>
            <a:xfrm>
              <a:off x="17790" y="9569"/>
              <a:ext cx="637" cy="637"/>
              <a:chOff x="1620" y="2475"/>
              <a:chExt cx="1172" cy="1172"/>
            </a:xfrm>
          </p:grpSpPr>
          <p:sp>
            <p:nvSpPr>
              <p:cNvPr id="20" name="图形"/>
              <p:cNvSpPr/>
              <p:nvPr/>
            </p:nvSpPr>
            <p:spPr>
              <a:xfrm>
                <a:off x="1788" y="2643"/>
                <a:ext cx="836" cy="836"/>
              </a:xfrm>
              <a:prstGeom prst="ellipse">
                <a:avLst/>
              </a:prstGeom>
              <a:solidFill>
                <a:srgbClr val="435B6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endParaRPr>
              </a:p>
            </p:txBody>
          </p:sp>
          <p:sp>
            <p:nvSpPr>
              <p:cNvPr id="21" name="图形"/>
              <p:cNvSpPr/>
              <p:nvPr/>
            </p:nvSpPr>
            <p:spPr>
              <a:xfrm>
                <a:off x="1620" y="2475"/>
                <a:ext cx="1172" cy="1172"/>
              </a:xfrm>
              <a:prstGeom prst="ellipse">
                <a:avLst/>
              </a:prstGeom>
              <a:noFill/>
              <a:ln>
                <a:gradFill>
                  <a:gsLst>
                    <a:gs pos="0">
                      <a:srgbClr val="435B68"/>
                    </a:gs>
                    <a:gs pos="100000">
                      <a:srgbClr val="435B68">
                        <a:alpha val="0"/>
                      </a:srgbClr>
                    </a:gs>
                  </a:gsLst>
                  <a:lin ang="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Times New Roman"/>
                  <a:ea typeface="腾讯体 W7"/>
                  <a:cs typeface="字魂36号-正文宋楷" panose="00000500000000000000" charset="-122"/>
                  <a:sym typeface="Times New Roman"/>
                </a:endParaRPr>
              </a:p>
            </p:txBody>
          </p:sp>
        </p:grpSp>
      </p:grpSp>
      <p:grpSp>
        <p:nvGrpSpPr>
          <p:cNvPr id="24" name="图形"/>
          <p:cNvGrpSpPr/>
          <p:nvPr/>
        </p:nvGrpSpPr>
        <p:grpSpPr>
          <a:xfrm>
            <a:off x="516891" y="5785485"/>
            <a:ext cx="744220" cy="744220"/>
            <a:chOff x="1620" y="2475"/>
            <a:chExt cx="1172" cy="1172"/>
          </a:xfrm>
        </p:grpSpPr>
        <p:sp>
          <p:nvSpPr>
            <p:cNvPr id="25" name="图形"/>
            <p:cNvSpPr/>
            <p:nvPr/>
          </p:nvSpPr>
          <p:spPr>
            <a:xfrm>
              <a:off x="1788" y="2643"/>
              <a:ext cx="836" cy="836"/>
            </a:xfrm>
            <a:prstGeom prst="ellipse">
              <a:avLst/>
            </a:prstGeom>
            <a:solidFill>
              <a:srgbClr val="435B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  <p:sp>
          <p:nvSpPr>
            <p:cNvPr id="26" name="图形"/>
            <p:cNvSpPr/>
            <p:nvPr/>
          </p:nvSpPr>
          <p:spPr>
            <a:xfrm>
              <a:off x="1620" y="2475"/>
              <a:ext cx="1172" cy="1172"/>
            </a:xfrm>
            <a:prstGeom prst="ellipse">
              <a:avLst/>
            </a:prstGeom>
            <a:noFill/>
            <a:ln>
              <a:gradFill>
                <a:gsLst>
                  <a:gs pos="0">
                    <a:srgbClr val="435B68"/>
                  </a:gs>
                  <a:gs pos="100000">
                    <a:srgbClr val="435B68">
                      <a:alpha val="0"/>
                    </a:srgbClr>
                  </a:gs>
                </a:gsLst>
                <a:lin ang="135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/>
                <a:ea typeface="腾讯体 W7"/>
                <a:cs typeface="字魂36号-正文宋楷" panose="00000500000000000000" charset="-122"/>
                <a:sym typeface="Times New Roman"/>
              </a:endParaRPr>
            </a:p>
          </p:txBody>
        </p:sp>
      </p:grpSp>
    </p:spTree>
    <p:custDataLst>
      <p:tags r:id="rId1"/>
    </p:custDataLst>
  </p:cSld>
  <p:clrMapOvr>
    <a:masterClrMapping/>
  </p:clrMapOvr>
  <p:transition advTm="200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5" grpId="0" animBg="1"/>
      <p:bldP spid="5" grpId="1" animBg="1"/>
      <p:bldP spid="3" grpId="0" animBg="1"/>
      <p:bldP spid="3" grpId="1" animBg="1"/>
      <p:bldP spid="42" grpId="0"/>
      <p:bldP spid="42" grpId="1"/>
      <p:bldP spid="77" grpId="0"/>
      <p:bldP spid="7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4058920" y="523875"/>
            <a:ext cx="429768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6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ea typeface="腾讯体 W7"/>
                <a:cs typeface="字魂36号-正文宋楷" panose="00000500000000000000" charset="-122"/>
                <a:sym typeface="Times New Roman"/>
              </a:rPr>
              <a:t>低分辨率周期定时器</a:t>
            </a:r>
            <a:endParaRPr lang="zh-CN" altLang="en-US" sz="3600">
              <a:solidFill>
                <a:schemeClr val="tx1">
                  <a:lumMod val="75000"/>
                  <a:lumOff val="25000"/>
                </a:schemeClr>
              </a:solidFill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  <a:p>
            <a:endParaRPr lang="en-US" sz="3600"/>
          </a:p>
        </p:txBody>
      </p:sp>
      <p:sp>
        <p:nvSpPr>
          <p:cNvPr id="6" name="Text Box 5"/>
          <p:cNvSpPr txBox="1"/>
          <p:nvPr/>
        </p:nvSpPr>
        <p:spPr>
          <a:xfrm>
            <a:off x="1346835" y="1633855"/>
            <a:ext cx="1808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200">
                <a:solidFill>
                  <a:schemeClr val="accent6">
                    <a:lumMod val="75000"/>
                  </a:schemeClr>
                </a:solidFill>
              </a:rPr>
              <a:t>系统调用</a:t>
            </a:r>
            <a:endParaRPr lang="zh-CN" altLang="en-US" sz="32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1462405" y="2664460"/>
            <a:ext cx="15760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>
                <a:solidFill>
                  <a:srgbClr val="FF0000"/>
                </a:solidFill>
              </a:rPr>
              <a:t>settitimer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1504950" y="4225925"/>
            <a:ext cx="149034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400">
                <a:solidFill>
                  <a:srgbClr val="FF0000"/>
                </a:solidFill>
              </a:rPr>
              <a:t>getitimer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11" name="Text Box 10"/>
          <p:cNvSpPr txBox="1"/>
          <p:nvPr/>
        </p:nvSpPr>
        <p:spPr>
          <a:xfrm>
            <a:off x="1950720" y="4995545"/>
            <a:ext cx="75895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/>
              <a:t>int getitimer(int which, struct itimerval *curr_value);</a:t>
            </a:r>
            <a:endParaRPr lang="zh-CN" altLang="en-US" sz="2400"/>
          </a:p>
        </p:txBody>
      </p:sp>
      <p:sp>
        <p:nvSpPr>
          <p:cNvPr id="14" name="Text Box 13"/>
          <p:cNvSpPr txBox="1"/>
          <p:nvPr/>
        </p:nvSpPr>
        <p:spPr>
          <a:xfrm>
            <a:off x="1871345" y="3296920"/>
            <a:ext cx="907288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2400"/>
              <a:t>int setitimer(int which, const struct itimerval *new_value, struct itimerval *old_value)</a:t>
            </a:r>
            <a:r>
              <a:rPr lang="zh-CN" altLang="en-US" sz="2400"/>
              <a:t>；</a:t>
            </a:r>
            <a:endParaRPr lang="zh-CN" altLang="en-US" sz="2400"/>
          </a:p>
        </p:txBody>
      </p:sp>
    </p:spTree>
    <p:custDataLst>
      <p:tags r:id="rId1"/>
    </p:custDataLst>
  </p:cSld>
  <p:clrMapOvr>
    <a:masterClrMapping/>
  </p:clrMapOvr>
  <p:transition advTm="2000"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4058920" y="523875"/>
            <a:ext cx="429768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6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ea typeface="腾讯体 W7"/>
                <a:cs typeface="字魂36号-正文宋楷" panose="00000500000000000000" charset="-122"/>
                <a:sym typeface="Times New Roman"/>
              </a:rPr>
              <a:t>低分辨率周期定时器</a:t>
            </a:r>
            <a:endParaRPr lang="zh-CN" altLang="en-US" sz="3600">
              <a:solidFill>
                <a:schemeClr val="tx1">
                  <a:lumMod val="75000"/>
                  <a:lumOff val="25000"/>
                </a:schemeClr>
              </a:solidFill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  <a:p>
            <a:endParaRPr lang="en-US" sz="3600"/>
          </a:p>
        </p:txBody>
      </p:sp>
      <p:sp>
        <p:nvSpPr>
          <p:cNvPr id="6" name="Text Box 5"/>
          <p:cNvSpPr txBox="1"/>
          <p:nvPr/>
        </p:nvSpPr>
        <p:spPr>
          <a:xfrm>
            <a:off x="1346835" y="1633855"/>
            <a:ext cx="1808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200">
                <a:solidFill>
                  <a:schemeClr val="accent6">
                    <a:lumMod val="75000"/>
                  </a:schemeClr>
                </a:solidFill>
              </a:rPr>
              <a:t>系统调用</a:t>
            </a:r>
            <a:endParaRPr lang="zh-CN" altLang="en-US" sz="32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1462405" y="2664460"/>
            <a:ext cx="220916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>
                <a:solidFill>
                  <a:schemeClr val="accent6">
                    <a:lumMod val="75000"/>
                  </a:schemeClr>
                </a:solidFill>
                <a:sym typeface="+mn-ea"/>
              </a:rPr>
              <a:t>clock_gettime</a:t>
            </a:r>
            <a:endParaRPr lang="en-US" sz="2400">
              <a:solidFill>
                <a:schemeClr val="accent6">
                  <a:lumMod val="75000"/>
                </a:schemeClr>
              </a:solidFill>
              <a:sym typeface="+mn-ea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1504950" y="4225925"/>
            <a:ext cx="20916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>
                <a:solidFill>
                  <a:schemeClr val="accent6">
                    <a:lumMod val="75000"/>
                  </a:schemeClr>
                </a:solidFill>
                <a:sym typeface="+mn-ea"/>
              </a:rPr>
              <a:t>gettimeofday</a:t>
            </a:r>
            <a:endParaRPr lang="zh-CN" altLang="en-US" sz="2400">
              <a:solidFill>
                <a:schemeClr val="accent6">
                  <a:lumMod val="75000"/>
                </a:schemeClr>
              </a:solidFill>
              <a:sym typeface="+mn-ea"/>
            </a:endParaRPr>
          </a:p>
        </p:txBody>
      </p:sp>
      <p:sp>
        <p:nvSpPr>
          <p:cNvPr id="11" name="Text Box 10"/>
          <p:cNvSpPr txBox="1"/>
          <p:nvPr/>
        </p:nvSpPr>
        <p:spPr>
          <a:xfrm>
            <a:off x="1897380" y="3325495"/>
            <a:ext cx="839787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/>
              <a:t>int clock_gettime(clockid_t clock_id, struct timespec *tp);</a:t>
            </a:r>
            <a:endParaRPr lang="zh-CN" altLang="en-US" sz="2400"/>
          </a:p>
        </p:txBody>
      </p:sp>
      <p:sp>
        <p:nvSpPr>
          <p:cNvPr id="14" name="Text Box 13"/>
          <p:cNvSpPr txBox="1"/>
          <p:nvPr/>
        </p:nvSpPr>
        <p:spPr>
          <a:xfrm>
            <a:off x="1897380" y="4967605"/>
            <a:ext cx="90728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2400"/>
              <a:t>int gettimeofday(struct timeval *tv, struct timezone *tz);</a:t>
            </a:r>
            <a:endParaRPr lang="zh-CN" altLang="en-US" sz="2400"/>
          </a:p>
        </p:txBody>
      </p:sp>
    </p:spTree>
    <p:custDataLst>
      <p:tags r:id="rId1"/>
    </p:custDataLst>
  </p:cSld>
  <p:clrMapOvr>
    <a:masterClrMapping/>
  </p:clrMapOvr>
  <p:transition advTm="2000"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4058920" y="523875"/>
            <a:ext cx="429768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6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ea typeface="腾讯体 W7"/>
                <a:cs typeface="字魂36号-正文宋楷" panose="00000500000000000000" charset="-122"/>
                <a:sym typeface="Times New Roman"/>
              </a:rPr>
              <a:t>低分辨率周期定时器</a:t>
            </a:r>
            <a:endParaRPr lang="zh-CN" altLang="en-US" sz="3600">
              <a:solidFill>
                <a:schemeClr val="tx1">
                  <a:lumMod val="75000"/>
                  <a:lumOff val="25000"/>
                </a:schemeClr>
              </a:solidFill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  <a:p>
            <a:endParaRPr lang="en-US" sz="3600"/>
          </a:p>
        </p:txBody>
      </p:sp>
      <p:sp>
        <p:nvSpPr>
          <p:cNvPr id="10" name="Text Box 9"/>
          <p:cNvSpPr txBox="1"/>
          <p:nvPr/>
        </p:nvSpPr>
        <p:spPr>
          <a:xfrm>
            <a:off x="1400810" y="1687195"/>
            <a:ext cx="1808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200">
                <a:solidFill>
                  <a:srgbClr val="FF0000"/>
                </a:solidFill>
              </a:rPr>
              <a:t>硬件实现</a:t>
            </a:r>
            <a:endParaRPr lang="zh-CN" altLang="en-US" sz="3200">
              <a:solidFill>
                <a:srgbClr val="FF0000"/>
              </a:solidFill>
            </a:endParaRPr>
          </a:p>
        </p:txBody>
      </p:sp>
      <p:sp>
        <p:nvSpPr>
          <p:cNvPr id="11" name="Text Box 10"/>
          <p:cNvSpPr txBox="1"/>
          <p:nvPr/>
        </p:nvSpPr>
        <p:spPr>
          <a:xfrm>
            <a:off x="1781810" y="4174490"/>
            <a:ext cx="8657590" cy="15684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/>
              <a:t>void timer_handler(unsigned long data) </a:t>
            </a:r>
            <a:r>
              <a:rPr lang="zh-CN" altLang="en-US" sz="2400"/>
              <a:t>；</a:t>
            </a:r>
            <a:endParaRPr lang="zh-CN" altLang="en-US" sz="2400"/>
          </a:p>
          <a:p>
            <a:pPr algn="l"/>
            <a:r>
              <a:rPr lang="zh-CN" altLang="en-US" sz="2400"/>
              <a:t>irqreturn_t clock_interrupt_handler(int irq, void *dev_id) ；</a:t>
            </a:r>
            <a:endParaRPr lang="zh-CN" altLang="en-US" sz="2400"/>
          </a:p>
          <a:p>
            <a:pPr algn="l"/>
            <a:r>
              <a:rPr lang="zh-CN" altLang="en-US" sz="2400"/>
              <a:t>static int __init timer_init(void) ；</a:t>
            </a:r>
            <a:endParaRPr lang="zh-CN" altLang="en-US" sz="2400"/>
          </a:p>
          <a:p>
            <a:pPr algn="l"/>
            <a:r>
              <a:rPr lang="zh-CN" altLang="en-US" sz="2400"/>
              <a:t>static void __exit timer_exit(void)；</a:t>
            </a:r>
            <a:endParaRPr lang="zh-CN" altLang="en-US" sz="2400"/>
          </a:p>
        </p:txBody>
      </p:sp>
      <p:sp>
        <p:nvSpPr>
          <p:cNvPr id="14" name="Text Box 13"/>
          <p:cNvSpPr txBox="1"/>
          <p:nvPr/>
        </p:nvSpPr>
        <p:spPr>
          <a:xfrm>
            <a:off x="1781810" y="2794635"/>
            <a:ext cx="771461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2400"/>
              <a:t>低精度周期定时器的硬件实现通常依赖于系统的基本时钟中断，如Programmable Interval Timer (PIT) </a:t>
            </a:r>
            <a:endParaRPr lang="en-US" sz="2400"/>
          </a:p>
        </p:txBody>
      </p:sp>
    </p:spTree>
    <p:custDataLst>
      <p:tags r:id="rId1"/>
    </p:custDataLst>
  </p:cSld>
  <p:clrMapOvr>
    <a:masterClrMapping/>
  </p:clrMapOvr>
  <p:transition advTm="2000"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4058920" y="523875"/>
            <a:ext cx="429768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6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ea typeface="腾讯体 W7"/>
                <a:cs typeface="字魂36号-正文宋楷" panose="00000500000000000000" charset="-122"/>
                <a:sym typeface="Times New Roman"/>
              </a:rPr>
              <a:t>低分辨率周期定时器</a:t>
            </a:r>
            <a:endParaRPr lang="zh-CN" altLang="en-US" sz="3600">
              <a:solidFill>
                <a:schemeClr val="tx1">
                  <a:lumMod val="75000"/>
                  <a:lumOff val="25000"/>
                </a:schemeClr>
              </a:solidFill>
              <a:latin typeface="Times New Roman"/>
              <a:ea typeface="腾讯体 W7"/>
              <a:cs typeface="字魂36号-正文宋楷" panose="00000500000000000000" charset="-122"/>
              <a:sym typeface="Times New Roman"/>
            </a:endParaRPr>
          </a:p>
          <a:p>
            <a:endParaRPr lang="en-US" sz="3600"/>
          </a:p>
        </p:txBody>
      </p:sp>
      <p:sp>
        <p:nvSpPr>
          <p:cNvPr id="2" name="Text Box 1"/>
          <p:cNvSpPr txBox="1"/>
          <p:nvPr/>
        </p:nvSpPr>
        <p:spPr>
          <a:xfrm>
            <a:off x="1346835" y="1633855"/>
            <a:ext cx="1808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200">
                <a:solidFill>
                  <a:schemeClr val="accent6">
                    <a:lumMod val="75000"/>
                  </a:schemeClr>
                </a:solidFill>
              </a:rPr>
              <a:t>应用场景</a:t>
            </a:r>
            <a:endParaRPr lang="zh-CN" altLang="en-US" sz="32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2149475" y="2593340"/>
            <a:ext cx="7893050" cy="26765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2400">
                <a:solidFill>
                  <a:srgbClr val="FF0000"/>
                </a:solidFill>
              </a:rPr>
              <a:t>周期性任务调度</a:t>
            </a:r>
            <a:r>
              <a:rPr lang="en-US" sz="2400"/>
              <a:t>：如定期数据采集、状态检查等。</a:t>
            </a:r>
            <a:endParaRPr lang="en-US" sz="2400"/>
          </a:p>
          <a:p>
            <a:pPr algn="l"/>
            <a:endParaRPr lang="en-US" sz="2400"/>
          </a:p>
          <a:p>
            <a:pPr algn="l"/>
            <a:r>
              <a:rPr lang="en-US" sz="2400">
                <a:solidFill>
                  <a:srgbClr val="FF0000"/>
                </a:solidFill>
              </a:rPr>
              <a:t>性能监测</a:t>
            </a:r>
            <a:r>
              <a:rPr lang="en-US" sz="2400"/>
              <a:t>：通过ITIMER_PROF定时器收集程序的CPU使用情况，用于性能分析。</a:t>
            </a:r>
            <a:endParaRPr lang="en-US" sz="2400"/>
          </a:p>
          <a:p>
            <a:pPr algn="l"/>
            <a:endParaRPr lang="en-US" sz="2400"/>
          </a:p>
          <a:p>
            <a:pPr algn="l"/>
            <a:r>
              <a:rPr lang="en-US" sz="2400">
                <a:solidFill>
                  <a:srgbClr val="FF0000"/>
                </a:solidFill>
              </a:rPr>
              <a:t>用户级计时</a:t>
            </a:r>
            <a:r>
              <a:rPr lang="en-US" sz="2400"/>
              <a:t>：用户程序可以通过这些定时器实现特定的时间控制逻辑，如游戏或多媒体应用中的定时事件。</a:t>
            </a:r>
            <a:endParaRPr lang="en-US" sz="2400"/>
          </a:p>
        </p:txBody>
      </p:sp>
    </p:spTree>
    <p:custDataLst>
      <p:tags r:id="rId1"/>
    </p:custDataLst>
  </p:cSld>
  <p:clrMapOvr>
    <a:masterClrMapping/>
  </p:clrMapOvr>
  <p:transition advTm="2000">
    <p:comb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1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2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4.xml><?xml version="1.0" encoding="utf-8"?>
<p:tagLst xmlns:p="http://schemas.openxmlformats.org/presentationml/2006/main">
  <p:tag name="COMMONDATA" val="eyJoZGlkIjoiMGQ4NDM2ZWRkYzM5NDNjZGE4Y2U2Y2IxYzhlY2Q0NjQifQ=="/>
  <p:tag name="KSO_WPP_MARK_KEY" val="dda39068-c3c3-4b03-a80f-d80b6c488227"/>
</p:tagLst>
</file>

<file path=ppt/tags/tag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heme/theme1.xml><?xml version="1.0" encoding="utf-8"?>
<a:theme xmlns:a="http://schemas.openxmlformats.org/drawingml/2006/main" name="第一PPT，www.1ppt.com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字魂36号-正文宋楷"/>
        <a:ea typeface="字魂36号-正文宋楷"/>
        <a:cs typeface=""/>
      </a:majorFont>
      <a:minorFont>
        <a:latin typeface="字魂36号-正文宋楷"/>
        <a:ea typeface="字魂36号-正文宋楷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字魂36号-正文宋楷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字魂36号-正文宋楷"/>
        <a:ea typeface=""/>
        <a:cs typeface=""/>
        <a:font script="Jpan" typeface="ＭＳ Ｐゴシック"/>
        <a:font script="Hang" typeface="맑은 고딕"/>
        <a:font script="Hans" typeface="字魂36号-正文宋楷"/>
        <a:font script="Hant" typeface="新細明體"/>
        <a:font script="Arab" typeface="字魂36号-正文宋楷"/>
        <a:font script="Hebr" typeface="字魂36号-正文宋楷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字魂36号-正文宋楷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字魂36号-正文宋楷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字魂36号-正文宋楷"/>
        <a:ea typeface=""/>
        <a:cs typeface=""/>
        <a:font script="Jpan" typeface="ＭＳ Ｐゴシック"/>
        <a:font script="Hang" typeface="맑은 고딕"/>
        <a:font script="Hans" typeface="字魂36号-正文宋楷"/>
        <a:font script="Hant" typeface="新細明體"/>
        <a:font script="Arab" typeface="字魂36号-正文宋楷"/>
        <a:font script="Hebr" typeface="字魂36号-正文宋楷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字魂36号-正文宋楷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3078</Words>
  <Application>WPS Presentation</Application>
  <PresentationFormat>自定义</PresentationFormat>
  <Paragraphs>273</Paragraphs>
  <Slides>22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22</vt:i4>
      </vt:variant>
    </vt:vector>
  </HeadingPairs>
  <TitlesOfParts>
    <vt:vector size="40" baseType="lpstr">
      <vt:lpstr>Arial</vt:lpstr>
      <vt:lpstr>宋体</vt:lpstr>
      <vt:lpstr>Wingdings</vt:lpstr>
      <vt:lpstr>Liberation Sans</vt:lpstr>
      <vt:lpstr>微软雅黑</vt:lpstr>
      <vt:lpstr>思源黑体 CN</vt:lpstr>
      <vt:lpstr>Wingdings</vt:lpstr>
      <vt:lpstr>C059</vt:lpstr>
      <vt:lpstr>字魂36号-正文宋楷</vt:lpstr>
      <vt:lpstr>Times New Roman</vt:lpstr>
      <vt:lpstr>腾讯体 W7</vt:lpstr>
      <vt:lpstr>宋体</vt:lpstr>
      <vt:lpstr>Arial Unicode MS</vt:lpstr>
      <vt:lpstr>字魂36号-正文宋楷</vt:lpstr>
      <vt:lpstr>Noto Color Emoji</vt:lpstr>
      <vt:lpstr>SauceCodePro NF ExtraLight</vt:lpstr>
      <vt:lpstr>第一PPT，www.1ppt.com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第一PPT</Company>
  <LinksUpToDate>false</LinksUpToDate>
  <SharedDoc>false</SharedDoc>
  <HyperlinksChanged>false</HyperlinksChanged>
  <AppVersion>14.0000</AppVersion>
  <Manager>第一PPT</Manager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第一PPT，www.1ppt.com</dc:creator>
  <cp:keywords>www.1ppt.com</cp:keywords>
  <dc:description>第一PPT</dc:description>
  <cp:lastModifiedBy>typejetfire</cp:lastModifiedBy>
  <cp:revision>274</cp:revision>
  <dcterms:created xsi:type="dcterms:W3CDTF">2024-09-13T09:11:49Z</dcterms:created>
  <dcterms:modified xsi:type="dcterms:W3CDTF">2024-09-13T09:11:49Z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1033-11.1.0.11719</vt:lpwstr>
  </property>
  <property fmtid="{D5CDD505-2E9C-101B-9397-08002B2CF9AE}" pid="3" name="KSOSaveFontToCloudKey">
    <vt:lpwstr>212913176_cloud</vt:lpwstr>
  </property>
  <property fmtid="{D5CDD505-2E9C-101B-9397-08002B2CF9AE}" pid="4" name="ICV">
    <vt:lpwstr>34A87A8623BA4D7C8FEEAA3B5DA9FDE1</vt:lpwstr>
  </property>
</Properties>
</file>